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allpoint" charset="1" panose="00000000000000000000"/>
      <p:regular r:id="rId18"/>
    </p:embeddedFont>
    <p:embeddedFont>
      <p:font typeface="A Day Without Sun Text Bold" charset="1" panose="02000506000000090004"/>
      <p:regular r:id="rId19"/>
    </p:embeddedFont>
    <p:embeddedFont>
      <p:font typeface="Itim" charset="1" panose="00000500000000000000"/>
      <p:regular r:id="rId20"/>
    </p:embeddedFont>
    <p:embeddedFont>
      <p:font typeface="Dekko"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2" Target="../media/image1.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13.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5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pn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1.jpeg" Type="http://schemas.openxmlformats.org/officeDocument/2006/relationships/image"/><Relationship Id="rId3" Target="../media/image40.png" Type="http://schemas.openxmlformats.org/officeDocument/2006/relationships/image"/><Relationship Id="rId4" Target="../media/image29.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4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2" Target="../media/image1.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13.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2390878" y="-2684801"/>
            <a:ext cx="12472803" cy="15841807"/>
          </a:xfrm>
          <a:custGeom>
            <a:avLst/>
            <a:gdLst/>
            <a:ahLst/>
            <a:cxnLst/>
            <a:rect r="r" b="b" t="t" l="l"/>
            <a:pathLst>
              <a:path h="15841807" w="12472803">
                <a:moveTo>
                  <a:pt x="0" y="0"/>
                </a:moveTo>
                <a:lnTo>
                  <a:pt x="12472803" y="0"/>
                </a:lnTo>
                <a:lnTo>
                  <a:pt x="12472803" y="15841807"/>
                </a:lnTo>
                <a:lnTo>
                  <a:pt x="0" y="15841807"/>
                </a:lnTo>
                <a:lnTo>
                  <a:pt x="0" y="0"/>
                </a:lnTo>
                <a:close/>
              </a:path>
            </a:pathLst>
          </a:custGeom>
          <a:blipFill>
            <a:blip r:embed="rId3"/>
            <a:stretch>
              <a:fillRect l="0" t="0" r="0" b="0"/>
            </a:stretch>
          </a:blipFill>
        </p:spPr>
      </p:sp>
      <p:sp>
        <p:nvSpPr>
          <p:cNvPr name="TextBox 4" id="4"/>
          <p:cNvSpPr txBox="true"/>
          <p:nvPr/>
        </p:nvSpPr>
        <p:spPr>
          <a:xfrm rot="0">
            <a:off x="5035662" y="2202033"/>
            <a:ext cx="8216677" cy="2420643"/>
          </a:xfrm>
          <a:prstGeom prst="rect">
            <a:avLst/>
          </a:prstGeom>
        </p:spPr>
        <p:txBody>
          <a:bodyPr anchor="t" rtlCol="false" tIns="0" lIns="0" bIns="0" rIns="0">
            <a:spAutoFit/>
          </a:bodyPr>
          <a:lstStyle/>
          <a:p>
            <a:pPr algn="ctr">
              <a:lnSpc>
                <a:spcPts val="17778"/>
              </a:lnSpc>
              <a:spcBef>
                <a:spcPct val="0"/>
              </a:spcBef>
            </a:pPr>
            <a:r>
              <a:rPr lang="en-US" sz="12699" spc="139">
                <a:solidFill>
                  <a:srgbClr val="000000"/>
                </a:solidFill>
                <a:latin typeface="Ballpoint"/>
                <a:ea typeface="Ballpoint"/>
                <a:cs typeface="Ballpoint"/>
                <a:sym typeface="Ballpoint"/>
              </a:rPr>
              <a:t>DIGITAL</a:t>
            </a:r>
          </a:p>
        </p:txBody>
      </p:sp>
      <p:sp>
        <p:nvSpPr>
          <p:cNvPr name="Freeform 5" id="5"/>
          <p:cNvSpPr/>
          <p:nvPr/>
        </p:nvSpPr>
        <p:spPr>
          <a:xfrm flipH="false" flipV="false" rot="-81206">
            <a:off x="2199109" y="831398"/>
            <a:ext cx="3809146" cy="3746815"/>
          </a:xfrm>
          <a:custGeom>
            <a:avLst/>
            <a:gdLst/>
            <a:ahLst/>
            <a:cxnLst/>
            <a:rect r="r" b="b" t="t" l="l"/>
            <a:pathLst>
              <a:path h="3746815" w="3809146">
                <a:moveTo>
                  <a:pt x="0" y="0"/>
                </a:moveTo>
                <a:lnTo>
                  <a:pt x="3809147" y="0"/>
                </a:lnTo>
                <a:lnTo>
                  <a:pt x="3809147" y="3746815"/>
                </a:lnTo>
                <a:lnTo>
                  <a:pt x="0" y="3746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50591" y="3651535"/>
            <a:ext cx="12786818" cy="3650863"/>
          </a:xfrm>
          <a:prstGeom prst="rect">
            <a:avLst/>
          </a:prstGeom>
        </p:spPr>
        <p:txBody>
          <a:bodyPr anchor="t" rtlCol="false" tIns="0" lIns="0" bIns="0" rIns="0">
            <a:spAutoFit/>
          </a:bodyPr>
          <a:lstStyle/>
          <a:p>
            <a:pPr algn="ctr">
              <a:lnSpc>
                <a:spcPts val="29468"/>
              </a:lnSpc>
            </a:pPr>
            <a:r>
              <a:rPr lang="en-US" b="true" sz="21200" spc="-275">
                <a:solidFill>
                  <a:srgbClr val="000000"/>
                </a:solidFill>
                <a:latin typeface="A Day Without Sun Text Bold"/>
                <a:ea typeface="A Day Without Sun Text Bold"/>
                <a:cs typeface="A Day Without Sun Text Bold"/>
                <a:sym typeface="A Day Without Sun Text Bold"/>
              </a:rPr>
              <a:t>MARKETING</a:t>
            </a:r>
          </a:p>
        </p:txBody>
      </p:sp>
      <p:sp>
        <p:nvSpPr>
          <p:cNvPr name="Freeform 7" id="7"/>
          <p:cNvSpPr/>
          <p:nvPr/>
        </p:nvSpPr>
        <p:spPr>
          <a:xfrm flipH="true" flipV="false" rot="3493816">
            <a:off x="14999572" y="734976"/>
            <a:ext cx="2506725" cy="3905663"/>
          </a:xfrm>
          <a:custGeom>
            <a:avLst/>
            <a:gdLst/>
            <a:ahLst/>
            <a:cxnLst/>
            <a:rect r="r" b="b" t="t" l="l"/>
            <a:pathLst>
              <a:path h="3905663" w="2506725">
                <a:moveTo>
                  <a:pt x="2506725" y="0"/>
                </a:moveTo>
                <a:lnTo>
                  <a:pt x="0" y="0"/>
                </a:lnTo>
                <a:lnTo>
                  <a:pt x="0" y="3905663"/>
                </a:lnTo>
                <a:lnTo>
                  <a:pt x="2506725" y="3905663"/>
                </a:lnTo>
                <a:lnTo>
                  <a:pt x="250672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4245636">
            <a:off x="2579731" y="5973413"/>
            <a:ext cx="1705687" cy="3374560"/>
          </a:xfrm>
          <a:custGeom>
            <a:avLst/>
            <a:gdLst/>
            <a:ahLst/>
            <a:cxnLst/>
            <a:rect r="r" b="b" t="t" l="l"/>
            <a:pathLst>
              <a:path h="3374560" w="1705687">
                <a:moveTo>
                  <a:pt x="1705687" y="0"/>
                </a:moveTo>
                <a:lnTo>
                  <a:pt x="0" y="0"/>
                </a:lnTo>
                <a:lnTo>
                  <a:pt x="0" y="3374560"/>
                </a:lnTo>
                <a:lnTo>
                  <a:pt x="1705687" y="3374560"/>
                </a:lnTo>
                <a:lnTo>
                  <a:pt x="170568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488334">
            <a:off x="7097944" y="6933894"/>
            <a:ext cx="3788362" cy="737009"/>
          </a:xfrm>
          <a:custGeom>
            <a:avLst/>
            <a:gdLst/>
            <a:ahLst/>
            <a:cxnLst/>
            <a:rect r="r" b="b" t="t" l="l"/>
            <a:pathLst>
              <a:path h="737009" w="3788362">
                <a:moveTo>
                  <a:pt x="0" y="0"/>
                </a:moveTo>
                <a:lnTo>
                  <a:pt x="3788363" y="0"/>
                </a:lnTo>
                <a:lnTo>
                  <a:pt x="3788363" y="737008"/>
                </a:lnTo>
                <a:lnTo>
                  <a:pt x="0" y="7370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0354228" y="786936"/>
            <a:ext cx="3811853" cy="3195026"/>
          </a:xfrm>
          <a:custGeom>
            <a:avLst/>
            <a:gdLst/>
            <a:ahLst/>
            <a:cxnLst/>
            <a:rect r="r" b="b" t="t" l="l"/>
            <a:pathLst>
              <a:path h="3195026" w="3811853">
                <a:moveTo>
                  <a:pt x="0" y="0"/>
                </a:moveTo>
                <a:lnTo>
                  <a:pt x="3811853" y="0"/>
                </a:lnTo>
                <a:lnTo>
                  <a:pt x="3811853" y="3195026"/>
                </a:lnTo>
                <a:lnTo>
                  <a:pt x="0" y="31950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5306645" y="8373349"/>
            <a:ext cx="7674709"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Itim"/>
                <a:ea typeface="Itim"/>
                <a:cs typeface="Itim"/>
                <a:sym typeface="Itim"/>
              </a:rPr>
              <a:t>BY SAKIRA &amp; PRASHANT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247732">
            <a:off x="2183494" y="16517"/>
            <a:ext cx="4510414" cy="4497284"/>
          </a:xfrm>
          <a:custGeom>
            <a:avLst/>
            <a:gdLst/>
            <a:ahLst/>
            <a:cxnLst/>
            <a:rect r="r" b="b" t="t" l="l"/>
            <a:pathLst>
              <a:path h="4497284" w="4510414">
                <a:moveTo>
                  <a:pt x="0" y="0"/>
                </a:moveTo>
                <a:lnTo>
                  <a:pt x="4510415" y="0"/>
                </a:lnTo>
                <a:lnTo>
                  <a:pt x="4510415" y="4497284"/>
                </a:lnTo>
                <a:lnTo>
                  <a:pt x="0" y="4497284"/>
                </a:lnTo>
                <a:lnTo>
                  <a:pt x="0" y="0"/>
                </a:lnTo>
                <a:close/>
              </a:path>
            </a:pathLst>
          </a:custGeom>
          <a:blipFill>
            <a:blip r:embed="rId3"/>
            <a:stretch>
              <a:fillRect l="0" t="0" r="0" b="0"/>
            </a:stretch>
          </a:blipFill>
        </p:spPr>
      </p:sp>
      <p:sp>
        <p:nvSpPr>
          <p:cNvPr name="Freeform 4" id="4"/>
          <p:cNvSpPr/>
          <p:nvPr/>
        </p:nvSpPr>
        <p:spPr>
          <a:xfrm flipH="false" flipV="false" rot="-917616">
            <a:off x="171978" y="2975727"/>
            <a:ext cx="4693491" cy="4679827"/>
          </a:xfrm>
          <a:custGeom>
            <a:avLst/>
            <a:gdLst/>
            <a:ahLst/>
            <a:cxnLst/>
            <a:rect r="r" b="b" t="t" l="l"/>
            <a:pathLst>
              <a:path h="4679827" w="4693491">
                <a:moveTo>
                  <a:pt x="0" y="0"/>
                </a:moveTo>
                <a:lnTo>
                  <a:pt x="4693491" y="0"/>
                </a:lnTo>
                <a:lnTo>
                  <a:pt x="4693491" y="4679827"/>
                </a:lnTo>
                <a:lnTo>
                  <a:pt x="0" y="4679827"/>
                </a:lnTo>
                <a:lnTo>
                  <a:pt x="0" y="0"/>
                </a:lnTo>
                <a:close/>
              </a:path>
            </a:pathLst>
          </a:custGeom>
          <a:blipFill>
            <a:blip r:embed="rId3"/>
            <a:stretch>
              <a:fillRect l="0" t="0" r="0" b="0"/>
            </a:stretch>
          </a:blipFill>
        </p:spPr>
      </p:sp>
      <p:sp>
        <p:nvSpPr>
          <p:cNvPr name="Freeform 5" id="5"/>
          <p:cNvSpPr/>
          <p:nvPr/>
        </p:nvSpPr>
        <p:spPr>
          <a:xfrm flipH="false" flipV="false" rot="-917616">
            <a:off x="2423023" y="6161325"/>
            <a:ext cx="4595062" cy="4581685"/>
          </a:xfrm>
          <a:custGeom>
            <a:avLst/>
            <a:gdLst/>
            <a:ahLst/>
            <a:cxnLst/>
            <a:rect r="r" b="b" t="t" l="l"/>
            <a:pathLst>
              <a:path h="4581685" w="4595062">
                <a:moveTo>
                  <a:pt x="0" y="0"/>
                </a:moveTo>
                <a:lnTo>
                  <a:pt x="4595062" y="0"/>
                </a:lnTo>
                <a:lnTo>
                  <a:pt x="4595062" y="4581685"/>
                </a:lnTo>
                <a:lnTo>
                  <a:pt x="0" y="4581685"/>
                </a:lnTo>
                <a:lnTo>
                  <a:pt x="0" y="0"/>
                </a:lnTo>
                <a:close/>
              </a:path>
            </a:pathLst>
          </a:custGeom>
          <a:blipFill>
            <a:blip r:embed="rId3"/>
            <a:stretch>
              <a:fillRect l="0" t="0" r="0" b="0"/>
            </a:stretch>
          </a:blipFill>
        </p:spPr>
      </p:sp>
      <p:sp>
        <p:nvSpPr>
          <p:cNvPr name="Freeform 6" id="6"/>
          <p:cNvSpPr/>
          <p:nvPr/>
        </p:nvSpPr>
        <p:spPr>
          <a:xfrm flipH="false" flipV="false" rot="-619618">
            <a:off x="11654757" y="-168543"/>
            <a:ext cx="4510414" cy="4497284"/>
          </a:xfrm>
          <a:custGeom>
            <a:avLst/>
            <a:gdLst/>
            <a:ahLst/>
            <a:cxnLst/>
            <a:rect r="r" b="b" t="t" l="l"/>
            <a:pathLst>
              <a:path h="4497284" w="4510414">
                <a:moveTo>
                  <a:pt x="0" y="0"/>
                </a:moveTo>
                <a:lnTo>
                  <a:pt x="4510415" y="0"/>
                </a:lnTo>
                <a:lnTo>
                  <a:pt x="4510415" y="4497283"/>
                </a:lnTo>
                <a:lnTo>
                  <a:pt x="0" y="4497283"/>
                </a:lnTo>
                <a:lnTo>
                  <a:pt x="0" y="0"/>
                </a:lnTo>
                <a:close/>
              </a:path>
            </a:pathLst>
          </a:custGeom>
          <a:blipFill>
            <a:blip r:embed="rId3"/>
            <a:stretch>
              <a:fillRect l="0" t="0" r="0" b="0"/>
            </a:stretch>
          </a:blipFill>
        </p:spPr>
      </p:sp>
      <p:sp>
        <p:nvSpPr>
          <p:cNvPr name="Freeform 7" id="7"/>
          <p:cNvSpPr/>
          <p:nvPr/>
        </p:nvSpPr>
        <p:spPr>
          <a:xfrm flipH="false" flipV="false" rot="-917616">
            <a:off x="13369572" y="2960235"/>
            <a:ext cx="4724565" cy="4710811"/>
          </a:xfrm>
          <a:custGeom>
            <a:avLst/>
            <a:gdLst/>
            <a:ahLst/>
            <a:cxnLst/>
            <a:rect r="r" b="b" t="t" l="l"/>
            <a:pathLst>
              <a:path h="4710811" w="4724565">
                <a:moveTo>
                  <a:pt x="0" y="0"/>
                </a:moveTo>
                <a:lnTo>
                  <a:pt x="4724566" y="0"/>
                </a:lnTo>
                <a:lnTo>
                  <a:pt x="4724566" y="4710812"/>
                </a:lnTo>
                <a:lnTo>
                  <a:pt x="0" y="4710812"/>
                </a:lnTo>
                <a:lnTo>
                  <a:pt x="0" y="0"/>
                </a:lnTo>
                <a:close/>
              </a:path>
            </a:pathLst>
          </a:custGeom>
          <a:blipFill>
            <a:blip r:embed="rId3"/>
            <a:stretch>
              <a:fillRect l="0" t="0" r="0" b="0"/>
            </a:stretch>
          </a:blipFill>
        </p:spPr>
      </p:sp>
      <p:sp>
        <p:nvSpPr>
          <p:cNvPr name="Freeform 8" id="8"/>
          <p:cNvSpPr/>
          <p:nvPr/>
        </p:nvSpPr>
        <p:spPr>
          <a:xfrm flipH="false" flipV="false" rot="-264119">
            <a:off x="11434015" y="5917022"/>
            <a:ext cx="4916836" cy="4902522"/>
          </a:xfrm>
          <a:custGeom>
            <a:avLst/>
            <a:gdLst/>
            <a:ahLst/>
            <a:cxnLst/>
            <a:rect r="r" b="b" t="t" l="l"/>
            <a:pathLst>
              <a:path h="4902522" w="4916836">
                <a:moveTo>
                  <a:pt x="0" y="0"/>
                </a:moveTo>
                <a:lnTo>
                  <a:pt x="4916837" y="0"/>
                </a:lnTo>
                <a:lnTo>
                  <a:pt x="4916837" y="4902523"/>
                </a:lnTo>
                <a:lnTo>
                  <a:pt x="0" y="4902523"/>
                </a:lnTo>
                <a:lnTo>
                  <a:pt x="0" y="0"/>
                </a:lnTo>
                <a:close/>
              </a:path>
            </a:pathLst>
          </a:custGeom>
          <a:blipFill>
            <a:blip r:embed="rId3"/>
            <a:stretch>
              <a:fillRect l="0" t="0" r="0" b="0"/>
            </a:stretch>
          </a:blipFill>
        </p:spPr>
      </p:sp>
      <p:sp>
        <p:nvSpPr>
          <p:cNvPr name="Freeform 9" id="9"/>
          <p:cNvSpPr/>
          <p:nvPr/>
        </p:nvSpPr>
        <p:spPr>
          <a:xfrm flipH="false" flipV="false" rot="-4859083">
            <a:off x="5577672" y="4198656"/>
            <a:ext cx="536973" cy="1747546"/>
          </a:xfrm>
          <a:custGeom>
            <a:avLst/>
            <a:gdLst/>
            <a:ahLst/>
            <a:cxnLst/>
            <a:rect r="r" b="b" t="t" l="l"/>
            <a:pathLst>
              <a:path h="1747546" w="536973">
                <a:moveTo>
                  <a:pt x="0" y="0"/>
                </a:moveTo>
                <a:lnTo>
                  <a:pt x="536974" y="0"/>
                </a:lnTo>
                <a:lnTo>
                  <a:pt x="536974"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833775">
            <a:off x="6751056" y="1320748"/>
            <a:ext cx="536973" cy="1747546"/>
          </a:xfrm>
          <a:custGeom>
            <a:avLst/>
            <a:gdLst/>
            <a:ahLst/>
            <a:cxnLst/>
            <a:rect r="r" b="b" t="t" l="l"/>
            <a:pathLst>
              <a:path h="1747546" w="536973">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7085958">
            <a:off x="7272481" y="7165031"/>
            <a:ext cx="536973" cy="1747546"/>
          </a:xfrm>
          <a:custGeom>
            <a:avLst/>
            <a:gdLst/>
            <a:ahLst/>
            <a:cxnLst/>
            <a:rect r="r" b="b" t="t" l="l"/>
            <a:pathLst>
              <a:path h="1747546" w="536973">
                <a:moveTo>
                  <a:pt x="0" y="0"/>
                </a:moveTo>
                <a:lnTo>
                  <a:pt x="536973" y="0"/>
                </a:lnTo>
                <a:lnTo>
                  <a:pt x="536973"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940916">
            <a:off x="12280940" y="4251020"/>
            <a:ext cx="536973" cy="1747546"/>
          </a:xfrm>
          <a:custGeom>
            <a:avLst/>
            <a:gdLst/>
            <a:ahLst/>
            <a:cxnLst/>
            <a:rect r="r" b="b" t="t" l="l"/>
            <a:pathLst>
              <a:path h="1747546" w="536973">
                <a:moveTo>
                  <a:pt x="0" y="0"/>
                </a:moveTo>
                <a:lnTo>
                  <a:pt x="536973" y="0"/>
                </a:lnTo>
                <a:lnTo>
                  <a:pt x="536973"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573135">
            <a:off x="10740923" y="7525745"/>
            <a:ext cx="536973" cy="1747546"/>
          </a:xfrm>
          <a:custGeom>
            <a:avLst/>
            <a:gdLst/>
            <a:ahLst/>
            <a:cxnLst/>
            <a:rect r="r" b="b" t="t" l="l"/>
            <a:pathLst>
              <a:path h="1747546" w="536973">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3747085">
            <a:off x="10898460" y="1452601"/>
            <a:ext cx="536973" cy="1747546"/>
          </a:xfrm>
          <a:custGeom>
            <a:avLst/>
            <a:gdLst/>
            <a:ahLst/>
            <a:cxnLst/>
            <a:rect r="r" b="b" t="t" l="l"/>
            <a:pathLst>
              <a:path h="1747546" w="536973">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1200388">
            <a:off x="6836249" y="2220745"/>
            <a:ext cx="4796878" cy="5003920"/>
          </a:xfrm>
          <a:custGeom>
            <a:avLst/>
            <a:gdLst/>
            <a:ahLst/>
            <a:cxnLst/>
            <a:rect r="r" b="b" t="t" l="l"/>
            <a:pathLst>
              <a:path h="5003920" w="4796878">
                <a:moveTo>
                  <a:pt x="0" y="0"/>
                </a:moveTo>
                <a:lnTo>
                  <a:pt x="4796878" y="0"/>
                </a:lnTo>
                <a:lnTo>
                  <a:pt x="4796878" y="5003919"/>
                </a:lnTo>
                <a:lnTo>
                  <a:pt x="0" y="5003919"/>
                </a:lnTo>
                <a:lnTo>
                  <a:pt x="0" y="0"/>
                </a:lnTo>
                <a:close/>
              </a:path>
            </a:pathLst>
          </a:custGeom>
          <a:blipFill>
            <a:blip r:embed="rId6"/>
            <a:stretch>
              <a:fillRect l="-10150" t="0" r="-10150" b="-9491"/>
            </a:stretch>
          </a:blipFill>
        </p:spPr>
      </p:sp>
      <p:sp>
        <p:nvSpPr>
          <p:cNvPr name="TextBox 16" id="16"/>
          <p:cNvSpPr txBox="true"/>
          <p:nvPr/>
        </p:nvSpPr>
        <p:spPr>
          <a:xfrm rot="-89699">
            <a:off x="5859226" y="4489072"/>
            <a:ext cx="6741233" cy="1832595"/>
          </a:xfrm>
          <a:prstGeom prst="rect">
            <a:avLst/>
          </a:prstGeom>
        </p:spPr>
        <p:txBody>
          <a:bodyPr anchor="t" rtlCol="false" tIns="0" lIns="0" bIns="0" rIns="0">
            <a:spAutoFit/>
          </a:bodyPr>
          <a:lstStyle/>
          <a:p>
            <a:pPr algn="ctr">
              <a:lnSpc>
                <a:spcPts val="13440"/>
              </a:lnSpc>
              <a:spcBef>
                <a:spcPct val="0"/>
              </a:spcBef>
            </a:pPr>
            <a:r>
              <a:rPr lang="en-US" sz="9600">
                <a:solidFill>
                  <a:srgbClr val="000000"/>
                </a:solidFill>
                <a:latin typeface="Ballpoint"/>
                <a:ea typeface="Ballpoint"/>
                <a:cs typeface="Ballpoint"/>
                <a:sym typeface="Ballpoint"/>
              </a:rPr>
              <a:t>Challenges</a:t>
            </a:r>
          </a:p>
        </p:txBody>
      </p:sp>
      <p:sp>
        <p:nvSpPr>
          <p:cNvPr name="Freeform 17" id="17"/>
          <p:cNvSpPr/>
          <p:nvPr/>
        </p:nvSpPr>
        <p:spPr>
          <a:xfrm flipH="false" flipV="false" rot="488334">
            <a:off x="7249819" y="5885630"/>
            <a:ext cx="3788362" cy="737009"/>
          </a:xfrm>
          <a:custGeom>
            <a:avLst/>
            <a:gdLst/>
            <a:ahLst/>
            <a:cxnLst/>
            <a:rect r="r" b="b" t="t" l="l"/>
            <a:pathLst>
              <a:path h="737009" w="3788362">
                <a:moveTo>
                  <a:pt x="0" y="0"/>
                </a:moveTo>
                <a:lnTo>
                  <a:pt x="3788362" y="0"/>
                </a:lnTo>
                <a:lnTo>
                  <a:pt x="3788362" y="737008"/>
                </a:lnTo>
                <a:lnTo>
                  <a:pt x="0" y="7370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7836493" y="2457414"/>
            <a:ext cx="2615014" cy="2615014"/>
          </a:xfrm>
          <a:custGeom>
            <a:avLst/>
            <a:gdLst/>
            <a:ahLst/>
            <a:cxnLst/>
            <a:rect r="r" b="b" t="t" l="l"/>
            <a:pathLst>
              <a:path h="2615014" w="2615014">
                <a:moveTo>
                  <a:pt x="0" y="0"/>
                </a:moveTo>
                <a:lnTo>
                  <a:pt x="2615014" y="0"/>
                </a:lnTo>
                <a:lnTo>
                  <a:pt x="2615014" y="2615014"/>
                </a:lnTo>
                <a:lnTo>
                  <a:pt x="0" y="26150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402067">
            <a:off x="2751187" y="798404"/>
            <a:ext cx="3574208" cy="795782"/>
          </a:xfrm>
          <a:prstGeom prst="rect">
            <a:avLst/>
          </a:prstGeom>
        </p:spPr>
        <p:txBody>
          <a:bodyPr anchor="t" rtlCol="false" tIns="0" lIns="0" bIns="0" rIns="0">
            <a:spAutoFit/>
          </a:bodyPr>
          <a:lstStyle/>
          <a:p>
            <a:pPr algn="ctr">
              <a:lnSpc>
                <a:spcPts val="5763"/>
              </a:lnSpc>
            </a:pPr>
            <a:r>
              <a:rPr lang="en-US" sz="4399">
                <a:solidFill>
                  <a:srgbClr val="000000"/>
                </a:solidFill>
                <a:latin typeface="Ballpoint"/>
                <a:ea typeface="Ballpoint"/>
                <a:cs typeface="Ballpoint"/>
                <a:sym typeface="Ballpoint"/>
              </a:rPr>
              <a:t>High Competition</a:t>
            </a:r>
          </a:p>
        </p:txBody>
      </p:sp>
      <p:sp>
        <p:nvSpPr>
          <p:cNvPr name="TextBox 20" id="20"/>
          <p:cNvSpPr txBox="true"/>
          <p:nvPr/>
        </p:nvSpPr>
        <p:spPr>
          <a:xfrm rot="-221758">
            <a:off x="-49254" y="3837015"/>
            <a:ext cx="4942170" cy="987425"/>
          </a:xfrm>
          <a:prstGeom prst="rect">
            <a:avLst/>
          </a:prstGeom>
        </p:spPr>
        <p:txBody>
          <a:bodyPr anchor="t" rtlCol="false" tIns="0" lIns="0" bIns="0" rIns="0">
            <a:spAutoFit/>
          </a:bodyPr>
          <a:lstStyle/>
          <a:p>
            <a:pPr algn="ctr">
              <a:lnSpc>
                <a:spcPts val="3399"/>
              </a:lnSpc>
            </a:pPr>
            <a:r>
              <a:rPr lang="en-US" sz="3999">
                <a:solidFill>
                  <a:srgbClr val="000000"/>
                </a:solidFill>
                <a:latin typeface="Ballpoint"/>
                <a:ea typeface="Ballpoint"/>
                <a:cs typeface="Ballpoint"/>
                <a:sym typeface="Ballpoint"/>
              </a:rPr>
              <a:t>Maintaining Customer Engagement</a:t>
            </a:r>
          </a:p>
        </p:txBody>
      </p:sp>
      <p:sp>
        <p:nvSpPr>
          <p:cNvPr name="TextBox 21" id="21"/>
          <p:cNvSpPr txBox="true"/>
          <p:nvPr/>
        </p:nvSpPr>
        <p:spPr>
          <a:xfrm rot="-274206">
            <a:off x="2484504" y="7087610"/>
            <a:ext cx="4157800" cy="940308"/>
          </a:xfrm>
          <a:prstGeom prst="rect">
            <a:avLst/>
          </a:prstGeom>
        </p:spPr>
        <p:txBody>
          <a:bodyPr anchor="t" rtlCol="false" tIns="0" lIns="0" bIns="0" rIns="0">
            <a:spAutoFit/>
          </a:bodyPr>
          <a:lstStyle/>
          <a:p>
            <a:pPr algn="ctr">
              <a:lnSpc>
                <a:spcPts val="3275"/>
              </a:lnSpc>
            </a:pPr>
            <a:r>
              <a:rPr lang="en-US" sz="3899">
                <a:solidFill>
                  <a:srgbClr val="000000"/>
                </a:solidFill>
                <a:latin typeface="Ballpoint"/>
                <a:ea typeface="Ballpoint"/>
                <a:cs typeface="Ballpoint"/>
                <a:sym typeface="Ballpoint"/>
              </a:rPr>
              <a:t>Constant Algorithm Changes</a:t>
            </a:r>
          </a:p>
        </p:txBody>
      </p:sp>
      <p:sp>
        <p:nvSpPr>
          <p:cNvPr name="TextBox 22" id="22"/>
          <p:cNvSpPr txBox="true"/>
          <p:nvPr/>
        </p:nvSpPr>
        <p:spPr>
          <a:xfrm rot="30181">
            <a:off x="12123222" y="802016"/>
            <a:ext cx="3574208" cy="787654"/>
          </a:xfrm>
          <a:prstGeom prst="rect">
            <a:avLst/>
          </a:prstGeom>
        </p:spPr>
        <p:txBody>
          <a:bodyPr anchor="t" rtlCol="false" tIns="0" lIns="0" bIns="0" rIns="0">
            <a:spAutoFit/>
          </a:bodyPr>
          <a:lstStyle/>
          <a:p>
            <a:pPr algn="ctr">
              <a:lnSpc>
                <a:spcPts val="5632"/>
              </a:lnSpc>
            </a:pPr>
            <a:r>
              <a:rPr lang="en-US" sz="4299">
                <a:solidFill>
                  <a:srgbClr val="000000"/>
                </a:solidFill>
                <a:latin typeface="Ballpoint"/>
                <a:ea typeface="Ballpoint"/>
                <a:cs typeface="Ballpoint"/>
                <a:sym typeface="Ballpoint"/>
              </a:rPr>
              <a:t>Budget Constraints</a:t>
            </a:r>
          </a:p>
        </p:txBody>
      </p:sp>
      <p:sp>
        <p:nvSpPr>
          <p:cNvPr name="TextBox 23" id="23"/>
          <p:cNvSpPr txBox="true"/>
          <p:nvPr/>
        </p:nvSpPr>
        <p:spPr>
          <a:xfrm rot="-328066">
            <a:off x="13827093" y="3832751"/>
            <a:ext cx="3731498" cy="858266"/>
          </a:xfrm>
          <a:prstGeom prst="rect">
            <a:avLst/>
          </a:prstGeom>
        </p:spPr>
        <p:txBody>
          <a:bodyPr anchor="t" rtlCol="false" tIns="0" lIns="0" bIns="0" rIns="0">
            <a:spAutoFit/>
          </a:bodyPr>
          <a:lstStyle/>
          <a:p>
            <a:pPr algn="ctr">
              <a:lnSpc>
                <a:spcPts val="6156"/>
              </a:lnSpc>
            </a:pPr>
            <a:r>
              <a:rPr lang="en-US" sz="4699">
                <a:solidFill>
                  <a:srgbClr val="000000"/>
                </a:solidFill>
                <a:latin typeface="Ballpoint"/>
                <a:ea typeface="Ballpoint"/>
                <a:cs typeface="Ballpoint"/>
                <a:sym typeface="Ballpoint"/>
              </a:rPr>
              <a:t>Ad Fatigue</a:t>
            </a:r>
          </a:p>
        </p:txBody>
      </p:sp>
      <p:sp>
        <p:nvSpPr>
          <p:cNvPr name="TextBox 24" id="24"/>
          <p:cNvSpPr txBox="true"/>
          <p:nvPr/>
        </p:nvSpPr>
        <p:spPr>
          <a:xfrm rot="388450">
            <a:off x="12035054" y="6892677"/>
            <a:ext cx="3938375" cy="1042796"/>
          </a:xfrm>
          <a:prstGeom prst="rect">
            <a:avLst/>
          </a:prstGeom>
        </p:spPr>
        <p:txBody>
          <a:bodyPr anchor="t" rtlCol="false" tIns="0" lIns="0" bIns="0" rIns="0">
            <a:spAutoFit/>
          </a:bodyPr>
          <a:lstStyle/>
          <a:p>
            <a:pPr algn="ctr">
              <a:lnSpc>
                <a:spcPts val="3653"/>
              </a:lnSpc>
            </a:pPr>
            <a:r>
              <a:rPr lang="en-US" sz="4199">
                <a:solidFill>
                  <a:srgbClr val="000000"/>
                </a:solidFill>
                <a:latin typeface="Ballpoint"/>
                <a:ea typeface="Ballpoint"/>
                <a:cs typeface="Ballpoint"/>
                <a:sym typeface="Ballpoint"/>
              </a:rPr>
              <a:t>Multigenerational Audiences</a:t>
            </a:r>
          </a:p>
        </p:txBody>
      </p:sp>
      <p:sp>
        <p:nvSpPr>
          <p:cNvPr name="TextBox 25" id="25"/>
          <p:cNvSpPr txBox="true"/>
          <p:nvPr/>
        </p:nvSpPr>
        <p:spPr>
          <a:xfrm rot="-295697">
            <a:off x="3005046" y="8292137"/>
            <a:ext cx="3583194" cy="1818585"/>
          </a:xfrm>
          <a:prstGeom prst="rect">
            <a:avLst/>
          </a:prstGeom>
        </p:spPr>
        <p:txBody>
          <a:bodyPr anchor="t" rtlCol="false" tIns="0" lIns="0" bIns="0" rIns="0">
            <a:spAutoFit/>
          </a:bodyPr>
          <a:lstStyle/>
          <a:p>
            <a:pPr algn="ctr">
              <a:lnSpc>
                <a:spcPts val="3637"/>
              </a:lnSpc>
            </a:pPr>
            <a:r>
              <a:rPr lang="en-US" sz="2776">
                <a:solidFill>
                  <a:srgbClr val="000000"/>
                </a:solidFill>
                <a:latin typeface="Dekko"/>
                <a:ea typeface="Dekko"/>
                <a:cs typeface="Dekko"/>
                <a:sym typeface="Dekko"/>
              </a:rPr>
              <a:t>Frequent updates on platforms like Google, Facebook, and Instagram affect visibility.</a:t>
            </a:r>
          </a:p>
        </p:txBody>
      </p:sp>
      <p:sp>
        <p:nvSpPr>
          <p:cNvPr name="TextBox 26" id="26"/>
          <p:cNvSpPr txBox="true"/>
          <p:nvPr/>
        </p:nvSpPr>
        <p:spPr>
          <a:xfrm rot="-295697">
            <a:off x="985426" y="4787434"/>
            <a:ext cx="3250531" cy="1920886"/>
          </a:xfrm>
          <a:prstGeom prst="rect">
            <a:avLst/>
          </a:prstGeom>
        </p:spPr>
        <p:txBody>
          <a:bodyPr anchor="t" rtlCol="false" tIns="0" lIns="0" bIns="0" rIns="0">
            <a:spAutoFit/>
          </a:bodyPr>
          <a:lstStyle/>
          <a:p>
            <a:pPr algn="ctr">
              <a:lnSpc>
                <a:spcPts val="3869"/>
              </a:lnSpc>
            </a:pPr>
            <a:r>
              <a:rPr lang="en-US" sz="2953">
                <a:solidFill>
                  <a:srgbClr val="000000"/>
                </a:solidFill>
                <a:latin typeface="Dekko"/>
                <a:ea typeface="Dekko"/>
                <a:cs typeface="Dekko"/>
                <a:sym typeface="Dekko"/>
              </a:rPr>
              <a:t>Retaining audience attention amidst distractions is increasingly difficult.</a:t>
            </a:r>
          </a:p>
        </p:txBody>
      </p:sp>
      <p:sp>
        <p:nvSpPr>
          <p:cNvPr name="TextBox 27" id="27"/>
          <p:cNvSpPr txBox="true"/>
          <p:nvPr/>
        </p:nvSpPr>
        <p:spPr>
          <a:xfrm rot="376462">
            <a:off x="2553136" y="1852506"/>
            <a:ext cx="3672708" cy="1333270"/>
          </a:xfrm>
          <a:prstGeom prst="rect">
            <a:avLst/>
          </a:prstGeom>
        </p:spPr>
        <p:txBody>
          <a:bodyPr anchor="t" rtlCol="false" tIns="0" lIns="0" bIns="0" rIns="0">
            <a:spAutoFit/>
          </a:bodyPr>
          <a:lstStyle/>
          <a:p>
            <a:pPr algn="ctr">
              <a:lnSpc>
                <a:spcPts val="3594"/>
              </a:lnSpc>
            </a:pPr>
            <a:r>
              <a:rPr lang="en-US" sz="2743">
                <a:solidFill>
                  <a:srgbClr val="000000"/>
                </a:solidFill>
                <a:latin typeface="Dekko"/>
                <a:ea typeface="Dekko"/>
                <a:cs typeface="Dekko"/>
                <a:sym typeface="Dekko"/>
              </a:rPr>
              <a:t>The digital space is crowded, making it difficult to stand out.</a:t>
            </a:r>
          </a:p>
        </p:txBody>
      </p:sp>
      <p:sp>
        <p:nvSpPr>
          <p:cNvPr name="TextBox 28" id="28"/>
          <p:cNvSpPr txBox="true"/>
          <p:nvPr/>
        </p:nvSpPr>
        <p:spPr>
          <a:xfrm rot="361348">
            <a:off x="11838052" y="8052011"/>
            <a:ext cx="3827708" cy="1865512"/>
          </a:xfrm>
          <a:prstGeom prst="rect">
            <a:avLst/>
          </a:prstGeom>
        </p:spPr>
        <p:txBody>
          <a:bodyPr anchor="t" rtlCol="false" tIns="0" lIns="0" bIns="0" rIns="0">
            <a:spAutoFit/>
          </a:bodyPr>
          <a:lstStyle/>
          <a:p>
            <a:pPr algn="ctr">
              <a:lnSpc>
                <a:spcPts val="3702"/>
              </a:lnSpc>
            </a:pPr>
            <a:r>
              <a:rPr lang="en-US" sz="2826">
                <a:solidFill>
                  <a:srgbClr val="000000"/>
                </a:solidFill>
                <a:latin typeface="Dekko"/>
                <a:ea typeface="Dekko"/>
                <a:cs typeface="Dekko"/>
                <a:sym typeface="Dekko"/>
              </a:rPr>
              <a:t> Tailoring strategies for diverse age groups and preferences can be challenging.</a:t>
            </a:r>
          </a:p>
        </p:txBody>
      </p:sp>
      <p:sp>
        <p:nvSpPr>
          <p:cNvPr name="TextBox 29" id="29"/>
          <p:cNvSpPr txBox="true"/>
          <p:nvPr/>
        </p:nvSpPr>
        <p:spPr>
          <a:xfrm rot="-295697">
            <a:off x="14058807" y="4791184"/>
            <a:ext cx="3537064" cy="1417172"/>
          </a:xfrm>
          <a:prstGeom prst="rect">
            <a:avLst/>
          </a:prstGeom>
        </p:spPr>
        <p:txBody>
          <a:bodyPr anchor="t" rtlCol="false" tIns="0" lIns="0" bIns="0" rIns="0">
            <a:spAutoFit/>
          </a:bodyPr>
          <a:lstStyle/>
          <a:p>
            <a:pPr algn="ctr">
              <a:lnSpc>
                <a:spcPts val="3765"/>
              </a:lnSpc>
            </a:pPr>
            <a:r>
              <a:rPr lang="en-US" sz="2874">
                <a:solidFill>
                  <a:srgbClr val="000000"/>
                </a:solidFill>
                <a:latin typeface="Dekko"/>
                <a:ea typeface="Dekko"/>
                <a:cs typeface="Dekko"/>
                <a:sym typeface="Dekko"/>
              </a:rPr>
              <a:t>Overexposure to ads reduces effectiveness and customer interest.</a:t>
            </a:r>
          </a:p>
        </p:txBody>
      </p:sp>
      <p:sp>
        <p:nvSpPr>
          <p:cNvPr name="TextBox 30" id="30"/>
          <p:cNvSpPr txBox="true"/>
          <p:nvPr/>
        </p:nvSpPr>
        <p:spPr>
          <a:xfrm rot="0">
            <a:off x="12122753" y="1677829"/>
            <a:ext cx="3576896" cy="1781600"/>
          </a:xfrm>
          <a:prstGeom prst="rect">
            <a:avLst/>
          </a:prstGeom>
        </p:spPr>
        <p:txBody>
          <a:bodyPr anchor="t" rtlCol="false" tIns="0" lIns="0" bIns="0" rIns="0">
            <a:spAutoFit/>
          </a:bodyPr>
          <a:lstStyle/>
          <a:p>
            <a:pPr algn="ctr">
              <a:lnSpc>
                <a:spcPts val="3532"/>
              </a:lnSpc>
            </a:pPr>
            <a:r>
              <a:rPr lang="en-US" sz="2696">
                <a:solidFill>
                  <a:srgbClr val="000000"/>
                </a:solidFill>
                <a:latin typeface="Dekko"/>
                <a:ea typeface="Dekko"/>
                <a:cs typeface="Dekko"/>
                <a:sym typeface="Dekko"/>
              </a:rPr>
              <a:t>Small businesses struggle to compete with larger brands that have bigger budgets.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0">
            <a:off x="436176" y="269740"/>
            <a:ext cx="17220844" cy="9279527"/>
          </a:xfrm>
          <a:custGeom>
            <a:avLst/>
            <a:gdLst/>
            <a:ahLst/>
            <a:cxnLst/>
            <a:rect r="r" b="b" t="t" l="l"/>
            <a:pathLst>
              <a:path h="9279527" w="17220844">
                <a:moveTo>
                  <a:pt x="0" y="0"/>
                </a:moveTo>
                <a:lnTo>
                  <a:pt x="17220844" y="0"/>
                </a:lnTo>
                <a:lnTo>
                  <a:pt x="17220844" y="9279527"/>
                </a:lnTo>
                <a:lnTo>
                  <a:pt x="0" y="9279527"/>
                </a:lnTo>
                <a:lnTo>
                  <a:pt x="0" y="0"/>
                </a:lnTo>
                <a:close/>
              </a:path>
            </a:pathLst>
          </a:custGeom>
          <a:blipFill>
            <a:blip r:embed="rId3"/>
            <a:stretch>
              <a:fillRect l="0" t="-18681" r="0" b="-18681"/>
            </a:stretch>
          </a:blipFill>
        </p:spPr>
      </p:sp>
      <p:sp>
        <p:nvSpPr>
          <p:cNvPr name="TextBox 4" id="4"/>
          <p:cNvSpPr txBox="true"/>
          <p:nvPr/>
        </p:nvSpPr>
        <p:spPr>
          <a:xfrm rot="0">
            <a:off x="4231947" y="344722"/>
            <a:ext cx="9271855" cy="2470498"/>
          </a:xfrm>
          <a:prstGeom prst="rect">
            <a:avLst/>
          </a:prstGeom>
        </p:spPr>
        <p:txBody>
          <a:bodyPr anchor="t" rtlCol="false" tIns="0" lIns="0" bIns="0" rIns="0">
            <a:spAutoFit/>
          </a:bodyPr>
          <a:lstStyle/>
          <a:p>
            <a:pPr algn="ctr">
              <a:lnSpc>
                <a:spcPts val="18213"/>
              </a:lnSpc>
              <a:spcBef>
                <a:spcPct val="0"/>
              </a:spcBef>
            </a:pPr>
            <a:r>
              <a:rPr lang="en-US" sz="13009">
                <a:solidFill>
                  <a:srgbClr val="000000"/>
                </a:solidFill>
                <a:latin typeface="Ballpoint"/>
                <a:ea typeface="Ballpoint"/>
                <a:cs typeface="Ballpoint"/>
                <a:sym typeface="Ballpoint"/>
              </a:rPr>
              <a:t>Conclusion</a:t>
            </a:r>
          </a:p>
        </p:txBody>
      </p:sp>
      <p:sp>
        <p:nvSpPr>
          <p:cNvPr name="Freeform 5" id="5"/>
          <p:cNvSpPr/>
          <p:nvPr/>
        </p:nvSpPr>
        <p:spPr>
          <a:xfrm flipH="false" flipV="false" rot="-10598105">
            <a:off x="5862496" y="1862863"/>
            <a:ext cx="7875159" cy="1532076"/>
          </a:xfrm>
          <a:custGeom>
            <a:avLst/>
            <a:gdLst/>
            <a:ahLst/>
            <a:cxnLst/>
            <a:rect r="r" b="b" t="t" l="l"/>
            <a:pathLst>
              <a:path h="1532076" w="7875159">
                <a:moveTo>
                  <a:pt x="0" y="0"/>
                </a:moveTo>
                <a:lnTo>
                  <a:pt x="7875158" y="0"/>
                </a:lnTo>
                <a:lnTo>
                  <a:pt x="7875158" y="1532076"/>
                </a:lnTo>
                <a:lnTo>
                  <a:pt x="0" y="1532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820158" y="325539"/>
            <a:ext cx="3004164" cy="3004164"/>
          </a:xfrm>
          <a:custGeom>
            <a:avLst/>
            <a:gdLst/>
            <a:ahLst/>
            <a:cxnLst/>
            <a:rect r="r" b="b" t="t" l="l"/>
            <a:pathLst>
              <a:path h="3004164" w="3004164">
                <a:moveTo>
                  <a:pt x="0" y="0"/>
                </a:moveTo>
                <a:lnTo>
                  <a:pt x="3004164" y="0"/>
                </a:lnTo>
                <a:lnTo>
                  <a:pt x="3004164" y="3004164"/>
                </a:lnTo>
                <a:lnTo>
                  <a:pt x="0" y="30041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233672" y="669367"/>
            <a:ext cx="3025628" cy="5910734"/>
          </a:xfrm>
          <a:custGeom>
            <a:avLst/>
            <a:gdLst/>
            <a:ahLst/>
            <a:cxnLst/>
            <a:rect r="r" b="b" t="t" l="l"/>
            <a:pathLst>
              <a:path h="5910734" w="3025628">
                <a:moveTo>
                  <a:pt x="0" y="0"/>
                </a:moveTo>
                <a:lnTo>
                  <a:pt x="3025628" y="0"/>
                </a:lnTo>
                <a:lnTo>
                  <a:pt x="3025628" y="5910734"/>
                </a:lnTo>
                <a:lnTo>
                  <a:pt x="0" y="5910734"/>
                </a:lnTo>
                <a:lnTo>
                  <a:pt x="0" y="0"/>
                </a:lnTo>
                <a:close/>
              </a:path>
            </a:pathLst>
          </a:custGeom>
          <a:blipFill>
            <a:blip r:embed="rId8"/>
            <a:stretch>
              <a:fillRect l="-59459" t="0" r="0" b="0"/>
            </a:stretch>
          </a:blipFill>
        </p:spPr>
      </p:sp>
      <p:sp>
        <p:nvSpPr>
          <p:cNvPr name="TextBox 8" id="8"/>
          <p:cNvSpPr txBox="true"/>
          <p:nvPr/>
        </p:nvSpPr>
        <p:spPr>
          <a:xfrm rot="0">
            <a:off x="3272855" y="4113866"/>
            <a:ext cx="13054439" cy="3325364"/>
          </a:xfrm>
          <a:prstGeom prst="rect">
            <a:avLst/>
          </a:prstGeom>
        </p:spPr>
        <p:txBody>
          <a:bodyPr anchor="t" rtlCol="false" tIns="0" lIns="0" bIns="0" rIns="0">
            <a:spAutoFit/>
          </a:bodyPr>
          <a:lstStyle/>
          <a:p>
            <a:pPr algn="l">
              <a:lnSpc>
                <a:spcPts val="5252"/>
              </a:lnSpc>
            </a:pPr>
            <a:r>
              <a:rPr lang="en-US" sz="4009">
                <a:solidFill>
                  <a:srgbClr val="000000"/>
                </a:solidFill>
                <a:latin typeface="Dekko"/>
                <a:ea typeface="Dekko"/>
                <a:cs typeface="Dekko"/>
                <a:sym typeface="Dekko"/>
              </a:rPr>
              <a:t>Digital marketing is crucial for business growth, offering targeted, cost-effective strategies. While challenges like competition and data privacy exist, businesses can thrive by embracing innovation and staying agile. A dynamic digital strategy ensures long-term success and competitiveness.</a:t>
            </a:r>
          </a:p>
        </p:txBody>
      </p:sp>
      <p:sp>
        <p:nvSpPr>
          <p:cNvPr name="Freeform 9" id="9"/>
          <p:cNvSpPr/>
          <p:nvPr/>
        </p:nvSpPr>
        <p:spPr>
          <a:xfrm flipH="false" flipV="false" rot="0">
            <a:off x="12434664" y="669367"/>
            <a:ext cx="1799009" cy="5910734"/>
          </a:xfrm>
          <a:custGeom>
            <a:avLst/>
            <a:gdLst/>
            <a:ahLst/>
            <a:cxnLst/>
            <a:rect r="r" b="b" t="t" l="l"/>
            <a:pathLst>
              <a:path h="5910734" w="1799009">
                <a:moveTo>
                  <a:pt x="0" y="0"/>
                </a:moveTo>
                <a:lnTo>
                  <a:pt x="1799008" y="0"/>
                </a:lnTo>
                <a:lnTo>
                  <a:pt x="1799008" y="5910734"/>
                </a:lnTo>
                <a:lnTo>
                  <a:pt x="0" y="5910734"/>
                </a:lnTo>
                <a:lnTo>
                  <a:pt x="0" y="0"/>
                </a:lnTo>
                <a:close/>
              </a:path>
            </a:pathLst>
          </a:custGeom>
          <a:blipFill>
            <a:blip r:embed="rId8">
              <a:alphaModFix amt="77000"/>
            </a:blip>
            <a:stretch>
              <a:fillRect l="0" t="0" r="-168183"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0">
            <a:off x="-2078482" y="7626927"/>
            <a:ext cx="7315200" cy="2660073"/>
          </a:xfrm>
          <a:custGeom>
            <a:avLst/>
            <a:gdLst/>
            <a:ahLst/>
            <a:cxnLst/>
            <a:rect r="r" b="b" t="t" l="l"/>
            <a:pathLst>
              <a:path h="2660073" w="7315200">
                <a:moveTo>
                  <a:pt x="0" y="0"/>
                </a:moveTo>
                <a:lnTo>
                  <a:pt x="7315200" y="0"/>
                </a:lnTo>
                <a:lnTo>
                  <a:pt x="7315200" y="2660073"/>
                </a:lnTo>
                <a:lnTo>
                  <a:pt x="0" y="2660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75584" y="728897"/>
            <a:ext cx="2520315" cy="5731239"/>
          </a:xfrm>
          <a:custGeom>
            <a:avLst/>
            <a:gdLst/>
            <a:ahLst/>
            <a:cxnLst/>
            <a:rect r="r" b="b" t="t" l="l"/>
            <a:pathLst>
              <a:path h="5731239" w="2520315">
                <a:moveTo>
                  <a:pt x="0" y="0"/>
                </a:moveTo>
                <a:lnTo>
                  <a:pt x="2520315" y="0"/>
                </a:lnTo>
                <a:lnTo>
                  <a:pt x="2520315" y="5731239"/>
                </a:lnTo>
                <a:lnTo>
                  <a:pt x="0" y="5731239"/>
                </a:lnTo>
                <a:lnTo>
                  <a:pt x="0" y="0"/>
                </a:lnTo>
                <a:close/>
              </a:path>
            </a:pathLst>
          </a:custGeom>
          <a:blipFill>
            <a:blip r:embed="rId5"/>
            <a:stretch>
              <a:fillRect l="0" t="0" r="0" b="-43591"/>
            </a:stretch>
          </a:blipFill>
        </p:spPr>
      </p:sp>
      <p:sp>
        <p:nvSpPr>
          <p:cNvPr name="Freeform 5" id="5"/>
          <p:cNvSpPr/>
          <p:nvPr/>
        </p:nvSpPr>
        <p:spPr>
          <a:xfrm flipH="false" flipV="false" rot="0">
            <a:off x="14560163" y="964800"/>
            <a:ext cx="3079306" cy="5731239"/>
          </a:xfrm>
          <a:custGeom>
            <a:avLst/>
            <a:gdLst/>
            <a:ahLst/>
            <a:cxnLst/>
            <a:rect r="r" b="b" t="t" l="l"/>
            <a:pathLst>
              <a:path h="5731239" w="3079306">
                <a:moveTo>
                  <a:pt x="0" y="0"/>
                </a:moveTo>
                <a:lnTo>
                  <a:pt x="3079306" y="0"/>
                </a:lnTo>
                <a:lnTo>
                  <a:pt x="3079306" y="5731239"/>
                </a:lnTo>
                <a:lnTo>
                  <a:pt x="0" y="5731239"/>
                </a:lnTo>
                <a:lnTo>
                  <a:pt x="0" y="0"/>
                </a:lnTo>
                <a:close/>
              </a:path>
            </a:pathLst>
          </a:custGeom>
          <a:blipFill>
            <a:blip r:embed="rId6"/>
            <a:stretch>
              <a:fillRect l="-47086" t="0" r="-36066" b="-32979"/>
            </a:stretch>
          </a:blipFill>
        </p:spPr>
      </p:sp>
      <p:sp>
        <p:nvSpPr>
          <p:cNvPr name="Freeform 6" id="6"/>
          <p:cNvSpPr/>
          <p:nvPr/>
        </p:nvSpPr>
        <p:spPr>
          <a:xfrm flipH="false" flipV="false" rot="0">
            <a:off x="4446852" y="4212475"/>
            <a:ext cx="9756860" cy="2483564"/>
          </a:xfrm>
          <a:custGeom>
            <a:avLst/>
            <a:gdLst/>
            <a:ahLst/>
            <a:cxnLst/>
            <a:rect r="r" b="b" t="t" l="l"/>
            <a:pathLst>
              <a:path h="2483564" w="9756860">
                <a:moveTo>
                  <a:pt x="0" y="0"/>
                </a:moveTo>
                <a:lnTo>
                  <a:pt x="9756860" y="0"/>
                </a:lnTo>
                <a:lnTo>
                  <a:pt x="9756860" y="2483564"/>
                </a:lnTo>
                <a:lnTo>
                  <a:pt x="0" y="2483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24632" y="7782087"/>
            <a:ext cx="3822220" cy="2216404"/>
          </a:xfrm>
          <a:prstGeom prst="rect">
            <a:avLst/>
          </a:prstGeom>
        </p:spPr>
        <p:txBody>
          <a:bodyPr anchor="t" rtlCol="false" tIns="0" lIns="0" bIns="0" rIns="0">
            <a:spAutoFit/>
          </a:bodyPr>
          <a:lstStyle/>
          <a:p>
            <a:pPr algn="just">
              <a:lnSpc>
                <a:spcPts val="5632"/>
              </a:lnSpc>
            </a:pPr>
            <a:r>
              <a:rPr lang="en-US" sz="4299">
                <a:solidFill>
                  <a:srgbClr val="000000"/>
                </a:solidFill>
                <a:latin typeface="Ballpoint"/>
                <a:ea typeface="Ballpoint"/>
                <a:cs typeface="Ballpoint"/>
                <a:sym typeface="Ballpoint"/>
              </a:rPr>
              <a:t>Presented by;</a:t>
            </a:r>
          </a:p>
          <a:p>
            <a:pPr algn="just">
              <a:lnSpc>
                <a:spcPts val="5632"/>
              </a:lnSpc>
            </a:pPr>
            <a:r>
              <a:rPr lang="en-US" sz="4299">
                <a:solidFill>
                  <a:srgbClr val="000000"/>
                </a:solidFill>
                <a:latin typeface="Ballpoint"/>
                <a:ea typeface="Ballpoint"/>
                <a:cs typeface="Ballpoint"/>
                <a:sym typeface="Ballpoint"/>
              </a:rPr>
              <a:t>Sakira Tandukar (22)</a:t>
            </a:r>
          </a:p>
          <a:p>
            <a:pPr algn="just">
              <a:lnSpc>
                <a:spcPts val="5632"/>
              </a:lnSpc>
            </a:pPr>
            <a:r>
              <a:rPr lang="en-US" sz="4299">
                <a:solidFill>
                  <a:srgbClr val="000000"/>
                </a:solidFill>
                <a:latin typeface="Ballpoint"/>
                <a:ea typeface="Ballpoint"/>
                <a:cs typeface="Ballpoint"/>
                <a:sym typeface="Ballpoint"/>
              </a:rPr>
              <a:t>Prashant Thapa (19)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1971508" y="-2710729"/>
            <a:ext cx="14344983" cy="18219679"/>
          </a:xfrm>
          <a:custGeom>
            <a:avLst/>
            <a:gdLst/>
            <a:ahLst/>
            <a:cxnLst/>
            <a:rect r="r" b="b" t="t" l="l"/>
            <a:pathLst>
              <a:path h="18219679" w="14344983">
                <a:moveTo>
                  <a:pt x="0" y="0"/>
                </a:moveTo>
                <a:lnTo>
                  <a:pt x="14344984" y="0"/>
                </a:lnTo>
                <a:lnTo>
                  <a:pt x="14344984" y="18219678"/>
                </a:lnTo>
                <a:lnTo>
                  <a:pt x="0" y="18219678"/>
                </a:lnTo>
                <a:lnTo>
                  <a:pt x="0" y="0"/>
                </a:lnTo>
                <a:close/>
              </a:path>
            </a:pathLst>
          </a:custGeom>
          <a:blipFill>
            <a:blip r:embed="rId3"/>
            <a:stretch>
              <a:fillRect l="0" t="0" r="0" b="0"/>
            </a:stretch>
          </a:blipFill>
        </p:spPr>
      </p:sp>
      <p:sp>
        <p:nvSpPr>
          <p:cNvPr name="Freeform 4" id="4"/>
          <p:cNvSpPr/>
          <p:nvPr/>
        </p:nvSpPr>
        <p:spPr>
          <a:xfrm flipH="false" flipV="false" rot="131805">
            <a:off x="3686393" y="5242987"/>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5" id="5"/>
          <p:cNvSpPr/>
          <p:nvPr/>
        </p:nvSpPr>
        <p:spPr>
          <a:xfrm flipH="false" flipV="false" rot="131805">
            <a:off x="3686393" y="6774097"/>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6" id="6"/>
          <p:cNvSpPr/>
          <p:nvPr/>
        </p:nvSpPr>
        <p:spPr>
          <a:xfrm flipH="false" flipV="false" rot="131805">
            <a:off x="3668543" y="3850938"/>
            <a:ext cx="1454665" cy="1381115"/>
          </a:xfrm>
          <a:custGeom>
            <a:avLst/>
            <a:gdLst/>
            <a:ahLst/>
            <a:cxnLst/>
            <a:rect r="r" b="b" t="t" l="l"/>
            <a:pathLst>
              <a:path h="1381115" w="1454665">
                <a:moveTo>
                  <a:pt x="0" y="0"/>
                </a:moveTo>
                <a:lnTo>
                  <a:pt x="1454665" y="0"/>
                </a:lnTo>
                <a:lnTo>
                  <a:pt x="1454665" y="1381114"/>
                </a:lnTo>
                <a:lnTo>
                  <a:pt x="0" y="1381114"/>
                </a:lnTo>
                <a:lnTo>
                  <a:pt x="0" y="0"/>
                </a:lnTo>
                <a:close/>
              </a:path>
            </a:pathLst>
          </a:custGeom>
          <a:blipFill>
            <a:blip r:embed="rId4"/>
            <a:stretch>
              <a:fillRect l="0" t="0" r="0" b="0"/>
            </a:stretch>
          </a:blipFill>
        </p:spPr>
      </p:sp>
      <p:sp>
        <p:nvSpPr>
          <p:cNvPr name="Freeform 7" id="7"/>
          <p:cNvSpPr/>
          <p:nvPr/>
        </p:nvSpPr>
        <p:spPr>
          <a:xfrm flipH="false" flipV="false" rot="131805">
            <a:off x="3668543" y="8305206"/>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8" id="8"/>
          <p:cNvSpPr/>
          <p:nvPr/>
        </p:nvSpPr>
        <p:spPr>
          <a:xfrm flipH="false" flipV="false" rot="131805">
            <a:off x="10084335" y="3978883"/>
            <a:ext cx="1454665" cy="1381115"/>
          </a:xfrm>
          <a:custGeom>
            <a:avLst/>
            <a:gdLst/>
            <a:ahLst/>
            <a:cxnLst/>
            <a:rect r="r" b="b" t="t" l="l"/>
            <a:pathLst>
              <a:path h="1381115" w="1454665">
                <a:moveTo>
                  <a:pt x="0" y="0"/>
                </a:moveTo>
                <a:lnTo>
                  <a:pt x="1454666" y="0"/>
                </a:lnTo>
                <a:lnTo>
                  <a:pt x="1454666" y="1381115"/>
                </a:lnTo>
                <a:lnTo>
                  <a:pt x="0" y="1381115"/>
                </a:lnTo>
                <a:lnTo>
                  <a:pt x="0" y="0"/>
                </a:lnTo>
                <a:close/>
              </a:path>
            </a:pathLst>
          </a:custGeom>
          <a:blipFill>
            <a:blip r:embed="rId4"/>
            <a:stretch>
              <a:fillRect l="0" t="0" r="0" b="0"/>
            </a:stretch>
          </a:blipFill>
        </p:spPr>
      </p:sp>
      <p:sp>
        <p:nvSpPr>
          <p:cNvPr name="Freeform 9" id="9"/>
          <p:cNvSpPr/>
          <p:nvPr/>
        </p:nvSpPr>
        <p:spPr>
          <a:xfrm flipH="false" flipV="false" rot="131805">
            <a:off x="10185434" y="6992238"/>
            <a:ext cx="1454665" cy="1381115"/>
          </a:xfrm>
          <a:custGeom>
            <a:avLst/>
            <a:gdLst/>
            <a:ahLst/>
            <a:cxnLst/>
            <a:rect r="r" b="b" t="t" l="l"/>
            <a:pathLst>
              <a:path h="1381115" w="1454665">
                <a:moveTo>
                  <a:pt x="0" y="0"/>
                </a:moveTo>
                <a:lnTo>
                  <a:pt x="1454666" y="0"/>
                </a:lnTo>
                <a:lnTo>
                  <a:pt x="1454666" y="1381114"/>
                </a:lnTo>
                <a:lnTo>
                  <a:pt x="0" y="1381114"/>
                </a:lnTo>
                <a:lnTo>
                  <a:pt x="0" y="0"/>
                </a:lnTo>
                <a:close/>
              </a:path>
            </a:pathLst>
          </a:custGeom>
          <a:blipFill>
            <a:blip r:embed="rId4"/>
            <a:stretch>
              <a:fillRect l="0" t="0" r="0" b="0"/>
            </a:stretch>
          </a:blipFill>
        </p:spPr>
      </p:sp>
      <p:sp>
        <p:nvSpPr>
          <p:cNvPr name="Freeform 10" id="10"/>
          <p:cNvSpPr/>
          <p:nvPr/>
        </p:nvSpPr>
        <p:spPr>
          <a:xfrm flipH="false" flipV="false" rot="0">
            <a:off x="2541580" y="2041889"/>
            <a:ext cx="1389707" cy="1781676"/>
          </a:xfrm>
          <a:custGeom>
            <a:avLst/>
            <a:gdLst/>
            <a:ahLst/>
            <a:cxnLst/>
            <a:rect r="r" b="b" t="t" l="l"/>
            <a:pathLst>
              <a:path h="1781676" w="1389707">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994156" y="1359176"/>
            <a:ext cx="6299688" cy="2519875"/>
          </a:xfrm>
          <a:custGeom>
            <a:avLst/>
            <a:gdLst/>
            <a:ahLst/>
            <a:cxnLst/>
            <a:rect r="r" b="b" t="t" l="l"/>
            <a:pathLst>
              <a:path h="2519875" w="6299688">
                <a:moveTo>
                  <a:pt x="0" y="0"/>
                </a:moveTo>
                <a:lnTo>
                  <a:pt x="6299688" y="0"/>
                </a:lnTo>
                <a:lnTo>
                  <a:pt x="6299688" y="2519876"/>
                </a:lnTo>
                <a:lnTo>
                  <a:pt x="0" y="25198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5311545" y="978121"/>
            <a:ext cx="7664910" cy="2729536"/>
          </a:xfrm>
          <a:prstGeom prst="rect">
            <a:avLst/>
          </a:prstGeom>
        </p:spPr>
        <p:txBody>
          <a:bodyPr anchor="t" rtlCol="false" tIns="0" lIns="0" bIns="0" rIns="0">
            <a:spAutoFit/>
          </a:bodyPr>
          <a:lstStyle/>
          <a:p>
            <a:pPr algn="ctr">
              <a:lnSpc>
                <a:spcPts val="20022"/>
              </a:lnSpc>
              <a:spcBef>
                <a:spcPct val="0"/>
              </a:spcBef>
            </a:pPr>
            <a:r>
              <a:rPr lang="en-US" sz="14301" spc="314">
                <a:solidFill>
                  <a:srgbClr val="000000"/>
                </a:solidFill>
                <a:latin typeface="Ballpoint"/>
                <a:ea typeface="Ballpoint"/>
                <a:cs typeface="Ballpoint"/>
                <a:sym typeface="Ballpoint"/>
              </a:rPr>
              <a:t>Contents</a:t>
            </a:r>
          </a:p>
        </p:txBody>
      </p:sp>
      <p:sp>
        <p:nvSpPr>
          <p:cNvPr name="TextBox 13" id="13"/>
          <p:cNvSpPr txBox="true"/>
          <p:nvPr/>
        </p:nvSpPr>
        <p:spPr>
          <a:xfrm rot="0">
            <a:off x="3949138" y="3606648"/>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ea typeface="Itim"/>
                <a:cs typeface="Itim"/>
                <a:sym typeface="Itim"/>
              </a:rPr>
              <a:t>1</a:t>
            </a:r>
          </a:p>
        </p:txBody>
      </p:sp>
      <p:sp>
        <p:nvSpPr>
          <p:cNvPr name="TextBox 14" id="14"/>
          <p:cNvSpPr txBox="true"/>
          <p:nvPr/>
        </p:nvSpPr>
        <p:spPr>
          <a:xfrm rot="0">
            <a:off x="3931287" y="5082812"/>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ea typeface="Itim"/>
                <a:cs typeface="Itim"/>
                <a:sym typeface="Itim"/>
              </a:rPr>
              <a:t>2</a:t>
            </a:r>
          </a:p>
        </p:txBody>
      </p:sp>
      <p:sp>
        <p:nvSpPr>
          <p:cNvPr name="TextBox 15" id="15"/>
          <p:cNvSpPr txBox="true"/>
          <p:nvPr/>
        </p:nvSpPr>
        <p:spPr>
          <a:xfrm rot="0">
            <a:off x="4050237" y="6470499"/>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ea typeface="Itim"/>
                <a:cs typeface="Itim"/>
                <a:sym typeface="Itim"/>
              </a:rPr>
              <a:t>3</a:t>
            </a:r>
          </a:p>
        </p:txBody>
      </p:sp>
      <p:sp>
        <p:nvSpPr>
          <p:cNvPr name="TextBox 16" id="16"/>
          <p:cNvSpPr txBox="true"/>
          <p:nvPr/>
        </p:nvSpPr>
        <p:spPr>
          <a:xfrm rot="0">
            <a:off x="3949138" y="8089171"/>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ea typeface="Itim"/>
                <a:cs typeface="Itim"/>
                <a:sym typeface="Itim"/>
              </a:rPr>
              <a:t>4</a:t>
            </a:r>
          </a:p>
        </p:txBody>
      </p:sp>
      <p:sp>
        <p:nvSpPr>
          <p:cNvPr name="TextBox 17" id="17"/>
          <p:cNvSpPr txBox="true"/>
          <p:nvPr/>
        </p:nvSpPr>
        <p:spPr>
          <a:xfrm rot="0">
            <a:off x="4964473" y="8544985"/>
            <a:ext cx="5349268"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ea typeface="Itim"/>
                <a:cs typeface="Itim"/>
                <a:sym typeface="Itim"/>
              </a:rPr>
              <a:t>OBJECTIVE OF THE STUDY</a:t>
            </a:r>
          </a:p>
        </p:txBody>
      </p:sp>
      <p:sp>
        <p:nvSpPr>
          <p:cNvPr name="TextBox 18" id="18"/>
          <p:cNvSpPr txBox="true"/>
          <p:nvPr/>
        </p:nvSpPr>
        <p:spPr>
          <a:xfrm rot="0">
            <a:off x="4878314" y="7061049"/>
            <a:ext cx="5180086"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ea typeface="Itim"/>
                <a:cs typeface="Itim"/>
                <a:sym typeface="Itim"/>
              </a:rPr>
              <a:t>PROBLEM STSTEMENT</a:t>
            </a:r>
          </a:p>
        </p:txBody>
      </p:sp>
      <p:sp>
        <p:nvSpPr>
          <p:cNvPr name="TextBox 19" id="19"/>
          <p:cNvSpPr txBox="true"/>
          <p:nvPr/>
        </p:nvSpPr>
        <p:spPr>
          <a:xfrm rot="0">
            <a:off x="4878314" y="5509532"/>
            <a:ext cx="4988242"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ea typeface="Itim"/>
                <a:cs typeface="Itim"/>
                <a:sym typeface="Itim"/>
              </a:rPr>
              <a:t>INTRODUCTION</a:t>
            </a:r>
          </a:p>
        </p:txBody>
      </p:sp>
      <p:sp>
        <p:nvSpPr>
          <p:cNvPr name="TextBox 20" id="20"/>
          <p:cNvSpPr txBox="true"/>
          <p:nvPr/>
        </p:nvSpPr>
        <p:spPr>
          <a:xfrm rot="0">
            <a:off x="4979413" y="4150683"/>
            <a:ext cx="5078987"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ea typeface="Itim"/>
                <a:cs typeface="Itim"/>
                <a:sym typeface="Itim"/>
              </a:rPr>
              <a:t>ABSTRACT</a:t>
            </a:r>
          </a:p>
        </p:txBody>
      </p:sp>
      <p:sp>
        <p:nvSpPr>
          <p:cNvPr name="TextBox 21" id="21"/>
          <p:cNvSpPr txBox="true"/>
          <p:nvPr/>
        </p:nvSpPr>
        <p:spPr>
          <a:xfrm rot="0">
            <a:off x="10448179" y="3734190"/>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ea typeface="Itim"/>
                <a:cs typeface="Itim"/>
                <a:sym typeface="Itim"/>
              </a:rPr>
              <a:t>5</a:t>
            </a:r>
          </a:p>
        </p:txBody>
      </p:sp>
      <p:sp>
        <p:nvSpPr>
          <p:cNvPr name="TextBox 22" id="22"/>
          <p:cNvSpPr txBox="true"/>
          <p:nvPr/>
        </p:nvSpPr>
        <p:spPr>
          <a:xfrm rot="0">
            <a:off x="11377355" y="4289616"/>
            <a:ext cx="5382427"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ea typeface="Itim"/>
                <a:cs typeface="Itim"/>
                <a:sym typeface="Itim"/>
              </a:rPr>
              <a:t>RESEARCH AND FINDINGS</a:t>
            </a:r>
          </a:p>
        </p:txBody>
      </p:sp>
      <p:sp>
        <p:nvSpPr>
          <p:cNvPr name="TextBox 23" id="23"/>
          <p:cNvSpPr txBox="true"/>
          <p:nvPr/>
        </p:nvSpPr>
        <p:spPr>
          <a:xfrm rot="0">
            <a:off x="10347080" y="6688640"/>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ea typeface="Itim"/>
                <a:cs typeface="Itim"/>
                <a:sym typeface="Itim"/>
              </a:rPr>
              <a:t>7</a:t>
            </a:r>
          </a:p>
        </p:txBody>
      </p:sp>
      <p:sp>
        <p:nvSpPr>
          <p:cNvPr name="TextBox 24" id="24"/>
          <p:cNvSpPr txBox="true"/>
          <p:nvPr/>
        </p:nvSpPr>
        <p:spPr>
          <a:xfrm rot="0">
            <a:off x="11396405" y="5796945"/>
            <a:ext cx="6006678"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ea typeface="Itim"/>
                <a:cs typeface="Itim"/>
                <a:sym typeface="Itim"/>
              </a:rPr>
              <a:t>OPPORTUNITIES</a:t>
            </a:r>
          </a:p>
        </p:txBody>
      </p:sp>
      <p:sp>
        <p:nvSpPr>
          <p:cNvPr name="Freeform 25" id="25"/>
          <p:cNvSpPr/>
          <p:nvPr/>
        </p:nvSpPr>
        <p:spPr>
          <a:xfrm flipH="false" flipV="false" rot="740594">
            <a:off x="14867812" y="2041889"/>
            <a:ext cx="1389707" cy="1781676"/>
          </a:xfrm>
          <a:custGeom>
            <a:avLst/>
            <a:gdLst/>
            <a:ahLst/>
            <a:cxnLst/>
            <a:rect r="r" b="b" t="t" l="l"/>
            <a:pathLst>
              <a:path h="1781676" w="1389707">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131805">
            <a:off x="10185434" y="8561447"/>
            <a:ext cx="1454665" cy="1381115"/>
          </a:xfrm>
          <a:custGeom>
            <a:avLst/>
            <a:gdLst/>
            <a:ahLst/>
            <a:cxnLst/>
            <a:rect r="r" b="b" t="t" l="l"/>
            <a:pathLst>
              <a:path h="1381115" w="1454665">
                <a:moveTo>
                  <a:pt x="0" y="0"/>
                </a:moveTo>
                <a:lnTo>
                  <a:pt x="1454666" y="0"/>
                </a:lnTo>
                <a:lnTo>
                  <a:pt x="1454666" y="1381115"/>
                </a:lnTo>
                <a:lnTo>
                  <a:pt x="0" y="1381115"/>
                </a:lnTo>
                <a:lnTo>
                  <a:pt x="0" y="0"/>
                </a:lnTo>
                <a:close/>
              </a:path>
            </a:pathLst>
          </a:custGeom>
          <a:blipFill>
            <a:blip r:embed="rId4"/>
            <a:stretch>
              <a:fillRect l="0" t="0" r="0" b="0"/>
            </a:stretch>
          </a:blipFill>
        </p:spPr>
      </p:sp>
      <p:sp>
        <p:nvSpPr>
          <p:cNvPr name="TextBox 27" id="27"/>
          <p:cNvSpPr txBox="true"/>
          <p:nvPr/>
        </p:nvSpPr>
        <p:spPr>
          <a:xfrm rot="0">
            <a:off x="10525300" y="8316837"/>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ea typeface="Itim"/>
                <a:cs typeface="Itim"/>
                <a:sym typeface="Itim"/>
              </a:rPr>
              <a:t>8</a:t>
            </a:r>
          </a:p>
        </p:txBody>
      </p:sp>
      <p:sp>
        <p:nvSpPr>
          <p:cNvPr name="TextBox 28" id="28"/>
          <p:cNvSpPr txBox="true"/>
          <p:nvPr/>
        </p:nvSpPr>
        <p:spPr>
          <a:xfrm rot="0">
            <a:off x="11666035" y="8799389"/>
            <a:ext cx="6006678"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ea typeface="Itim"/>
                <a:cs typeface="Itim"/>
                <a:sym typeface="Itim"/>
              </a:rPr>
              <a:t>CONCLUSION</a:t>
            </a:r>
          </a:p>
        </p:txBody>
      </p:sp>
      <p:sp>
        <p:nvSpPr>
          <p:cNvPr name="TextBox 29" id="29"/>
          <p:cNvSpPr txBox="true"/>
          <p:nvPr/>
        </p:nvSpPr>
        <p:spPr>
          <a:xfrm rot="0">
            <a:off x="11396405" y="7340829"/>
            <a:ext cx="6006678"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ea typeface="Itim"/>
                <a:cs typeface="Itim"/>
                <a:sym typeface="Itim"/>
              </a:rPr>
              <a:t>CHALLENGES</a:t>
            </a:r>
          </a:p>
        </p:txBody>
      </p:sp>
      <p:sp>
        <p:nvSpPr>
          <p:cNvPr name="Freeform 30" id="30"/>
          <p:cNvSpPr/>
          <p:nvPr/>
        </p:nvSpPr>
        <p:spPr>
          <a:xfrm flipH="false" flipV="false" rot="131805">
            <a:off x="10185434" y="5476783"/>
            <a:ext cx="1454665" cy="1381115"/>
          </a:xfrm>
          <a:custGeom>
            <a:avLst/>
            <a:gdLst/>
            <a:ahLst/>
            <a:cxnLst/>
            <a:rect r="r" b="b" t="t" l="l"/>
            <a:pathLst>
              <a:path h="1381115" w="1454665">
                <a:moveTo>
                  <a:pt x="0" y="0"/>
                </a:moveTo>
                <a:lnTo>
                  <a:pt x="1454666" y="0"/>
                </a:lnTo>
                <a:lnTo>
                  <a:pt x="1454666" y="1381115"/>
                </a:lnTo>
                <a:lnTo>
                  <a:pt x="0" y="1381115"/>
                </a:lnTo>
                <a:lnTo>
                  <a:pt x="0" y="0"/>
                </a:lnTo>
                <a:close/>
              </a:path>
            </a:pathLst>
          </a:custGeom>
          <a:blipFill>
            <a:blip r:embed="rId4"/>
            <a:stretch>
              <a:fillRect l="0" t="0" r="0" b="0"/>
            </a:stretch>
          </a:blipFill>
        </p:spPr>
      </p:sp>
      <p:sp>
        <p:nvSpPr>
          <p:cNvPr name="TextBox 31" id="31"/>
          <p:cNvSpPr txBox="true"/>
          <p:nvPr/>
        </p:nvSpPr>
        <p:spPr>
          <a:xfrm rot="0">
            <a:off x="10448179" y="5244495"/>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ea typeface="Itim"/>
                <a:cs typeface="Itim"/>
                <a:sym typeface="Itim"/>
              </a:rPr>
              <a:t>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3050869" y="-2597742"/>
            <a:ext cx="12186263" cy="16738641"/>
          </a:xfrm>
          <a:custGeom>
            <a:avLst/>
            <a:gdLst/>
            <a:ahLst/>
            <a:cxnLst/>
            <a:rect r="r" b="b" t="t" l="l"/>
            <a:pathLst>
              <a:path h="16738641" w="12186263">
                <a:moveTo>
                  <a:pt x="0" y="0"/>
                </a:moveTo>
                <a:lnTo>
                  <a:pt x="12186262" y="0"/>
                </a:lnTo>
                <a:lnTo>
                  <a:pt x="12186262" y="16738642"/>
                </a:lnTo>
                <a:lnTo>
                  <a:pt x="0" y="16738642"/>
                </a:lnTo>
                <a:lnTo>
                  <a:pt x="0" y="0"/>
                </a:lnTo>
                <a:close/>
              </a:path>
            </a:pathLst>
          </a:custGeom>
          <a:blipFill>
            <a:blip r:embed="rId3"/>
            <a:stretch>
              <a:fillRect l="-4072" t="0" r="-4072" b="0"/>
            </a:stretch>
          </a:blipFill>
        </p:spPr>
      </p:sp>
      <p:grpSp>
        <p:nvGrpSpPr>
          <p:cNvPr name="Group 4" id="4"/>
          <p:cNvGrpSpPr/>
          <p:nvPr/>
        </p:nvGrpSpPr>
        <p:grpSpPr>
          <a:xfrm rot="0">
            <a:off x="6256322" y="3763010"/>
            <a:ext cx="7315200" cy="288178"/>
            <a:chOff x="0" y="0"/>
            <a:chExt cx="9753600" cy="384238"/>
          </a:xfrm>
        </p:grpSpPr>
        <p:sp>
          <p:nvSpPr>
            <p:cNvPr name="Freeform 5" id="5"/>
            <p:cNvSpPr/>
            <p:nvPr/>
          </p:nvSpPr>
          <p:spPr>
            <a:xfrm flipH="false" flipV="false" rot="0">
              <a:off x="0" y="0"/>
              <a:ext cx="9753600" cy="212806"/>
            </a:xfrm>
            <a:custGeom>
              <a:avLst/>
              <a:gdLst/>
              <a:ahLst/>
              <a:cxnLst/>
              <a:rect r="r" b="b" t="t" l="l"/>
              <a:pathLst>
                <a:path h="212806" w="9753600">
                  <a:moveTo>
                    <a:pt x="0" y="0"/>
                  </a:moveTo>
                  <a:lnTo>
                    <a:pt x="9753600" y="0"/>
                  </a:lnTo>
                  <a:lnTo>
                    <a:pt x="9753600" y="212806"/>
                  </a:lnTo>
                  <a:lnTo>
                    <a:pt x="0" y="212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85043" y="212806"/>
              <a:ext cx="7857304" cy="171432"/>
            </a:xfrm>
            <a:custGeom>
              <a:avLst/>
              <a:gdLst/>
              <a:ahLst/>
              <a:cxnLst/>
              <a:rect r="r" b="b" t="t" l="l"/>
              <a:pathLst>
                <a:path h="171432" w="7857304">
                  <a:moveTo>
                    <a:pt x="0" y="0"/>
                  </a:moveTo>
                  <a:lnTo>
                    <a:pt x="7857304" y="0"/>
                  </a:lnTo>
                  <a:lnTo>
                    <a:pt x="7857304" y="171432"/>
                  </a:lnTo>
                  <a:lnTo>
                    <a:pt x="0" y="171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9384778">
            <a:off x="13525644" y="6905808"/>
            <a:ext cx="2186462" cy="4114800"/>
          </a:xfrm>
          <a:custGeom>
            <a:avLst/>
            <a:gdLst/>
            <a:ahLst/>
            <a:cxnLst/>
            <a:rect r="r" b="b" t="t" l="l"/>
            <a:pathLst>
              <a:path h="4114800" w="2186462">
                <a:moveTo>
                  <a:pt x="0" y="0"/>
                </a:moveTo>
                <a:lnTo>
                  <a:pt x="2186462" y="0"/>
                </a:lnTo>
                <a:lnTo>
                  <a:pt x="218646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747815" y="1429515"/>
            <a:ext cx="3508507" cy="3119382"/>
          </a:xfrm>
          <a:custGeom>
            <a:avLst/>
            <a:gdLst/>
            <a:ahLst/>
            <a:cxnLst/>
            <a:rect r="r" b="b" t="t" l="l"/>
            <a:pathLst>
              <a:path h="3119382" w="3508507">
                <a:moveTo>
                  <a:pt x="0" y="0"/>
                </a:moveTo>
                <a:lnTo>
                  <a:pt x="3508507" y="0"/>
                </a:lnTo>
                <a:lnTo>
                  <a:pt x="3508507" y="3119382"/>
                </a:lnTo>
                <a:lnTo>
                  <a:pt x="0" y="31193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3962038" y="1604588"/>
            <a:ext cx="10656837" cy="2302511"/>
          </a:xfrm>
          <a:prstGeom prst="rect">
            <a:avLst/>
          </a:prstGeom>
        </p:spPr>
        <p:txBody>
          <a:bodyPr anchor="t" rtlCol="false" tIns="0" lIns="0" bIns="0" rIns="0">
            <a:spAutoFit/>
          </a:bodyPr>
          <a:lstStyle/>
          <a:p>
            <a:pPr algn="ctr">
              <a:lnSpc>
                <a:spcPts val="16939"/>
              </a:lnSpc>
              <a:spcBef>
                <a:spcPct val="0"/>
              </a:spcBef>
            </a:pPr>
            <a:r>
              <a:rPr lang="en-US" sz="12099">
                <a:solidFill>
                  <a:srgbClr val="000000"/>
                </a:solidFill>
                <a:latin typeface="Ballpoint"/>
                <a:ea typeface="Ballpoint"/>
                <a:cs typeface="Ballpoint"/>
                <a:sym typeface="Ballpoint"/>
              </a:rPr>
              <a:t>Abstract</a:t>
            </a:r>
          </a:p>
        </p:txBody>
      </p:sp>
      <p:sp>
        <p:nvSpPr>
          <p:cNvPr name="TextBox 10" id="10"/>
          <p:cNvSpPr txBox="true"/>
          <p:nvPr/>
        </p:nvSpPr>
        <p:spPr>
          <a:xfrm rot="0">
            <a:off x="4073564" y="4951835"/>
            <a:ext cx="10433785" cy="2525479"/>
          </a:xfrm>
          <a:prstGeom prst="rect">
            <a:avLst/>
          </a:prstGeom>
        </p:spPr>
        <p:txBody>
          <a:bodyPr anchor="t" rtlCol="false" tIns="0" lIns="0" bIns="0" rIns="0">
            <a:spAutoFit/>
          </a:bodyPr>
          <a:lstStyle/>
          <a:p>
            <a:pPr algn="just">
              <a:lnSpc>
                <a:spcPts val="4052"/>
              </a:lnSpc>
            </a:pPr>
            <a:r>
              <a:rPr lang="en-US" sz="3093">
                <a:solidFill>
                  <a:srgbClr val="000000"/>
                </a:solidFill>
                <a:latin typeface="Dekko"/>
                <a:ea typeface="Dekko"/>
                <a:cs typeface="Dekko"/>
                <a:sym typeface="Dekko"/>
              </a:rPr>
              <a:t>Digital marketing has revolutionized business strategies, enabling brands to reach global audiences more efficiently.Despite its benefits, businesses face challenges in leveraging digital marketing effectively. This study explores key strategies and their effectiveness of digital marketing.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2607020" y="-2372419"/>
            <a:ext cx="12782018" cy="16116674"/>
          </a:xfrm>
          <a:custGeom>
            <a:avLst/>
            <a:gdLst/>
            <a:ahLst/>
            <a:cxnLst/>
            <a:rect r="r" b="b" t="t" l="l"/>
            <a:pathLst>
              <a:path h="16116674" w="12782018">
                <a:moveTo>
                  <a:pt x="0" y="0"/>
                </a:moveTo>
                <a:lnTo>
                  <a:pt x="12782018" y="0"/>
                </a:lnTo>
                <a:lnTo>
                  <a:pt x="12782018" y="16116674"/>
                </a:lnTo>
                <a:lnTo>
                  <a:pt x="0" y="16116674"/>
                </a:lnTo>
                <a:lnTo>
                  <a:pt x="0" y="0"/>
                </a:lnTo>
                <a:close/>
              </a:path>
            </a:pathLst>
          </a:custGeom>
          <a:blipFill>
            <a:blip r:embed="rId3"/>
            <a:stretch>
              <a:fillRect l="0" t="-1765" r="-2779" b="-1765"/>
            </a:stretch>
          </a:blipFill>
        </p:spPr>
      </p:sp>
      <p:sp>
        <p:nvSpPr>
          <p:cNvPr name="TextBox 4" id="4"/>
          <p:cNvSpPr txBox="true"/>
          <p:nvPr/>
        </p:nvSpPr>
        <p:spPr>
          <a:xfrm rot="0">
            <a:off x="3815582" y="1285526"/>
            <a:ext cx="10656837" cy="2302511"/>
          </a:xfrm>
          <a:prstGeom prst="rect">
            <a:avLst/>
          </a:prstGeom>
        </p:spPr>
        <p:txBody>
          <a:bodyPr anchor="t" rtlCol="false" tIns="0" lIns="0" bIns="0" rIns="0">
            <a:spAutoFit/>
          </a:bodyPr>
          <a:lstStyle/>
          <a:p>
            <a:pPr algn="ctr">
              <a:lnSpc>
                <a:spcPts val="16939"/>
              </a:lnSpc>
              <a:spcBef>
                <a:spcPct val="0"/>
              </a:spcBef>
            </a:pPr>
            <a:r>
              <a:rPr lang="en-US" sz="12099">
                <a:solidFill>
                  <a:srgbClr val="000000"/>
                </a:solidFill>
                <a:latin typeface="Ballpoint"/>
                <a:ea typeface="Ballpoint"/>
                <a:cs typeface="Ballpoint"/>
                <a:sym typeface="Ballpoint"/>
              </a:rPr>
              <a:t>Introduction</a:t>
            </a:r>
          </a:p>
        </p:txBody>
      </p:sp>
      <p:sp>
        <p:nvSpPr>
          <p:cNvPr name="TextBox 5" id="5"/>
          <p:cNvSpPr txBox="true"/>
          <p:nvPr/>
        </p:nvSpPr>
        <p:spPr>
          <a:xfrm rot="0">
            <a:off x="2996548" y="4278451"/>
            <a:ext cx="12294904" cy="6132459"/>
          </a:xfrm>
          <a:prstGeom prst="rect">
            <a:avLst/>
          </a:prstGeom>
        </p:spPr>
        <p:txBody>
          <a:bodyPr anchor="t" rtlCol="false" tIns="0" lIns="0" bIns="0" rIns="0">
            <a:spAutoFit/>
          </a:bodyPr>
          <a:lstStyle/>
          <a:p>
            <a:pPr algn="l" marL="691253" indent="-345627" lvl="1">
              <a:lnSpc>
                <a:spcPts val="4194"/>
              </a:lnSpc>
              <a:buFont typeface="Arial"/>
              <a:buChar char="•"/>
            </a:pPr>
            <a:r>
              <a:rPr lang="en-US" sz="3201">
                <a:solidFill>
                  <a:srgbClr val="000000"/>
                </a:solidFill>
                <a:latin typeface="Dekko"/>
                <a:ea typeface="Dekko"/>
                <a:cs typeface="Dekko"/>
                <a:sym typeface="Dekko"/>
              </a:rPr>
              <a:t> Digital marketing is the use of online platforms and digital technologies to promote products and services.</a:t>
            </a:r>
          </a:p>
          <a:p>
            <a:pPr algn="l" marL="691253" indent="-345627" lvl="1">
              <a:lnSpc>
                <a:spcPts val="4194"/>
              </a:lnSpc>
              <a:buFont typeface="Arial"/>
              <a:buChar char="•"/>
            </a:pPr>
            <a:r>
              <a:rPr lang="en-US" sz="3201">
                <a:solidFill>
                  <a:srgbClr val="000000"/>
                </a:solidFill>
                <a:latin typeface="Dekko"/>
                <a:ea typeface="Dekko"/>
                <a:cs typeface="Dekko"/>
                <a:sym typeface="Dekko"/>
              </a:rPr>
              <a:t>Use of social media, email marketing, influencer collaborations to connect with their ideal audience. </a:t>
            </a:r>
          </a:p>
          <a:p>
            <a:pPr algn="l" marL="691253" indent="-345627" lvl="1">
              <a:lnSpc>
                <a:spcPts val="4194"/>
              </a:lnSpc>
              <a:buFont typeface="Arial"/>
              <a:buChar char="•"/>
            </a:pPr>
            <a:r>
              <a:rPr lang="en-US" sz="3201">
                <a:solidFill>
                  <a:srgbClr val="000000"/>
                </a:solidFill>
                <a:latin typeface="Dekko"/>
                <a:ea typeface="Dekko"/>
                <a:cs typeface="Dekko"/>
                <a:sym typeface="Dekko"/>
              </a:rPr>
              <a:t>Transforms traditional marketing strategies.</a:t>
            </a:r>
          </a:p>
          <a:p>
            <a:pPr algn="l" marL="691253" indent="-345627" lvl="1">
              <a:lnSpc>
                <a:spcPts val="4194"/>
              </a:lnSpc>
              <a:buFont typeface="Arial"/>
              <a:buChar char="•"/>
            </a:pPr>
            <a:r>
              <a:rPr lang="en-US" sz="3201">
                <a:solidFill>
                  <a:srgbClr val="000000"/>
                </a:solidFill>
                <a:latin typeface="Dekko"/>
                <a:ea typeface="Dekko"/>
                <a:cs typeface="Dekko"/>
                <a:sym typeface="Dekko"/>
              </a:rPr>
              <a:t>Enhances customer reach and engagement.</a:t>
            </a:r>
          </a:p>
          <a:p>
            <a:pPr algn="l" marL="691253" indent="-345627" lvl="1">
              <a:lnSpc>
                <a:spcPts val="4194"/>
              </a:lnSpc>
              <a:buFont typeface="Arial"/>
              <a:buChar char="•"/>
            </a:pPr>
            <a:r>
              <a:rPr lang="en-US" sz="3201">
                <a:solidFill>
                  <a:srgbClr val="000000"/>
                </a:solidFill>
                <a:latin typeface="Dekko"/>
                <a:ea typeface="Dekko"/>
                <a:cs typeface="Dekko"/>
                <a:sym typeface="Dekko"/>
              </a:rPr>
              <a:t>Increases brand visibility and sales.</a:t>
            </a:r>
          </a:p>
          <a:p>
            <a:pPr algn="just">
              <a:lnSpc>
                <a:spcPts val="4131"/>
              </a:lnSpc>
            </a:pPr>
          </a:p>
          <a:p>
            <a:pPr algn="l">
              <a:lnSpc>
                <a:spcPts val="4122"/>
              </a:lnSpc>
            </a:pPr>
          </a:p>
          <a:p>
            <a:pPr algn="l">
              <a:lnSpc>
                <a:spcPts val="4131"/>
              </a:lnSpc>
            </a:pPr>
          </a:p>
          <a:p>
            <a:pPr algn="ctr">
              <a:lnSpc>
                <a:spcPts val="3621"/>
              </a:lnSpc>
            </a:pPr>
          </a:p>
          <a:p>
            <a:pPr algn="ctr">
              <a:lnSpc>
                <a:spcPts val="3621"/>
              </a:lnSpc>
            </a:pPr>
          </a:p>
        </p:txBody>
      </p:sp>
      <p:grpSp>
        <p:nvGrpSpPr>
          <p:cNvPr name="Group 6" id="6"/>
          <p:cNvGrpSpPr/>
          <p:nvPr/>
        </p:nvGrpSpPr>
        <p:grpSpPr>
          <a:xfrm rot="0">
            <a:off x="5766960" y="3299858"/>
            <a:ext cx="7315200" cy="288178"/>
            <a:chOff x="0" y="0"/>
            <a:chExt cx="9753600" cy="384238"/>
          </a:xfrm>
        </p:grpSpPr>
        <p:sp>
          <p:nvSpPr>
            <p:cNvPr name="Freeform 7" id="7"/>
            <p:cNvSpPr/>
            <p:nvPr/>
          </p:nvSpPr>
          <p:spPr>
            <a:xfrm flipH="false" flipV="false" rot="0">
              <a:off x="0" y="0"/>
              <a:ext cx="9753600" cy="212806"/>
            </a:xfrm>
            <a:custGeom>
              <a:avLst/>
              <a:gdLst/>
              <a:ahLst/>
              <a:cxnLst/>
              <a:rect r="r" b="b" t="t" l="l"/>
              <a:pathLst>
                <a:path h="212806" w="9753600">
                  <a:moveTo>
                    <a:pt x="0" y="0"/>
                  </a:moveTo>
                  <a:lnTo>
                    <a:pt x="9753600" y="0"/>
                  </a:lnTo>
                  <a:lnTo>
                    <a:pt x="9753600" y="212806"/>
                  </a:lnTo>
                  <a:lnTo>
                    <a:pt x="0" y="212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85043" y="212806"/>
              <a:ext cx="7857304" cy="171432"/>
            </a:xfrm>
            <a:custGeom>
              <a:avLst/>
              <a:gdLst/>
              <a:ahLst/>
              <a:cxnLst/>
              <a:rect r="r" b="b" t="t" l="l"/>
              <a:pathLst>
                <a:path h="171432" w="7857304">
                  <a:moveTo>
                    <a:pt x="0" y="0"/>
                  </a:moveTo>
                  <a:lnTo>
                    <a:pt x="7857304" y="0"/>
                  </a:lnTo>
                  <a:lnTo>
                    <a:pt x="7857304" y="171432"/>
                  </a:lnTo>
                  <a:lnTo>
                    <a:pt x="0" y="171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9" id="9"/>
          <p:cNvSpPr/>
          <p:nvPr/>
        </p:nvSpPr>
        <p:spPr>
          <a:xfrm flipH="false" flipV="false" rot="0">
            <a:off x="12187709" y="5685918"/>
            <a:ext cx="4272382" cy="4724992"/>
          </a:xfrm>
          <a:custGeom>
            <a:avLst/>
            <a:gdLst/>
            <a:ahLst/>
            <a:cxnLst/>
            <a:rect r="r" b="b" t="t" l="l"/>
            <a:pathLst>
              <a:path h="4724992" w="4272382">
                <a:moveTo>
                  <a:pt x="0" y="0"/>
                </a:moveTo>
                <a:lnTo>
                  <a:pt x="4272381" y="0"/>
                </a:lnTo>
                <a:lnTo>
                  <a:pt x="4272381" y="4724992"/>
                </a:lnTo>
                <a:lnTo>
                  <a:pt x="0" y="4724992"/>
                </a:lnTo>
                <a:lnTo>
                  <a:pt x="0" y="0"/>
                </a:lnTo>
                <a:close/>
              </a:path>
            </a:pathLst>
          </a:custGeom>
          <a:blipFill>
            <a:blip r:embed="rId6"/>
            <a:stretch>
              <a:fillRect l="0" t="-690" r="-4693" b="-690"/>
            </a:stretch>
          </a:blipFill>
        </p:spPr>
      </p:sp>
      <p:grpSp>
        <p:nvGrpSpPr>
          <p:cNvPr name="Group 10" id="10"/>
          <p:cNvGrpSpPr/>
          <p:nvPr/>
        </p:nvGrpSpPr>
        <p:grpSpPr>
          <a:xfrm rot="0">
            <a:off x="2086884" y="1609619"/>
            <a:ext cx="4112411" cy="2266596"/>
            <a:chOff x="0" y="0"/>
            <a:chExt cx="5483214" cy="3022128"/>
          </a:xfrm>
        </p:grpSpPr>
        <p:sp>
          <p:nvSpPr>
            <p:cNvPr name="Freeform 11" id="11"/>
            <p:cNvSpPr/>
            <p:nvPr/>
          </p:nvSpPr>
          <p:spPr>
            <a:xfrm flipH="false" flipV="false" rot="0">
              <a:off x="0" y="0"/>
              <a:ext cx="5483214" cy="3022128"/>
            </a:xfrm>
            <a:custGeom>
              <a:avLst/>
              <a:gdLst/>
              <a:ahLst/>
              <a:cxnLst/>
              <a:rect r="r" b="b" t="t" l="l"/>
              <a:pathLst>
                <a:path h="3022128" w="5483214">
                  <a:moveTo>
                    <a:pt x="0" y="0"/>
                  </a:moveTo>
                  <a:lnTo>
                    <a:pt x="5483214" y="0"/>
                  </a:lnTo>
                  <a:lnTo>
                    <a:pt x="5483214" y="3022128"/>
                  </a:lnTo>
                  <a:lnTo>
                    <a:pt x="0" y="3022128"/>
                  </a:lnTo>
                  <a:lnTo>
                    <a:pt x="0" y="0"/>
                  </a:lnTo>
                  <a:close/>
                </a:path>
              </a:pathLst>
            </a:custGeom>
            <a:blipFill>
              <a:blip r:embed="rId7"/>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2897863" y="-3166952"/>
            <a:ext cx="12782018" cy="17838754"/>
          </a:xfrm>
          <a:custGeom>
            <a:avLst/>
            <a:gdLst/>
            <a:ahLst/>
            <a:cxnLst/>
            <a:rect r="r" b="b" t="t" l="l"/>
            <a:pathLst>
              <a:path h="17838754" w="12782018">
                <a:moveTo>
                  <a:pt x="0" y="0"/>
                </a:moveTo>
                <a:lnTo>
                  <a:pt x="12782018" y="0"/>
                </a:lnTo>
                <a:lnTo>
                  <a:pt x="12782018" y="17838754"/>
                </a:lnTo>
                <a:lnTo>
                  <a:pt x="0" y="17838754"/>
                </a:lnTo>
                <a:lnTo>
                  <a:pt x="0" y="0"/>
                </a:lnTo>
                <a:close/>
              </a:path>
            </a:pathLst>
          </a:custGeom>
          <a:blipFill>
            <a:blip r:embed="rId3"/>
            <a:stretch>
              <a:fillRect l="-4382" t="0" r="-7405" b="-1734"/>
            </a:stretch>
          </a:blipFill>
        </p:spPr>
      </p:sp>
      <p:grpSp>
        <p:nvGrpSpPr>
          <p:cNvPr name="Group 4" id="4"/>
          <p:cNvGrpSpPr/>
          <p:nvPr/>
        </p:nvGrpSpPr>
        <p:grpSpPr>
          <a:xfrm rot="0">
            <a:off x="2221873" y="1259744"/>
            <a:ext cx="6776156" cy="6550945"/>
            <a:chOff x="0" y="0"/>
            <a:chExt cx="995606" cy="962516"/>
          </a:xfrm>
        </p:grpSpPr>
        <p:sp>
          <p:nvSpPr>
            <p:cNvPr name="Freeform 5" id="5"/>
            <p:cNvSpPr/>
            <p:nvPr/>
          </p:nvSpPr>
          <p:spPr>
            <a:xfrm flipH="false" flipV="false" rot="0">
              <a:off x="0" y="0"/>
              <a:ext cx="995606" cy="962516"/>
            </a:xfrm>
            <a:custGeom>
              <a:avLst/>
              <a:gdLst/>
              <a:ahLst/>
              <a:cxnLst/>
              <a:rect r="r" b="b" t="t" l="l"/>
              <a:pathLst>
                <a:path h="962516" w="995606">
                  <a:moveTo>
                    <a:pt x="0" y="0"/>
                  </a:moveTo>
                  <a:lnTo>
                    <a:pt x="995606" y="0"/>
                  </a:lnTo>
                  <a:lnTo>
                    <a:pt x="995606" y="962516"/>
                  </a:lnTo>
                  <a:lnTo>
                    <a:pt x="0" y="962516"/>
                  </a:lnTo>
                  <a:close/>
                </a:path>
              </a:pathLst>
            </a:custGeom>
            <a:blipFill>
              <a:blip r:embed="rId4"/>
              <a:stretch>
                <a:fillRect l="0" t="-1718" r="0" b="-1718"/>
              </a:stretch>
            </a:blipFill>
          </p:spPr>
        </p:sp>
      </p:grpSp>
      <p:grpSp>
        <p:nvGrpSpPr>
          <p:cNvPr name="Group 6" id="6"/>
          <p:cNvGrpSpPr/>
          <p:nvPr/>
        </p:nvGrpSpPr>
        <p:grpSpPr>
          <a:xfrm rot="0">
            <a:off x="9725298" y="3814698"/>
            <a:ext cx="6870439" cy="6472302"/>
            <a:chOff x="0" y="0"/>
            <a:chExt cx="954000" cy="898716"/>
          </a:xfrm>
        </p:grpSpPr>
        <p:sp>
          <p:nvSpPr>
            <p:cNvPr name="Freeform 7" id="7"/>
            <p:cNvSpPr/>
            <p:nvPr/>
          </p:nvSpPr>
          <p:spPr>
            <a:xfrm flipH="false" flipV="false" rot="0">
              <a:off x="0" y="0"/>
              <a:ext cx="954000" cy="898716"/>
            </a:xfrm>
            <a:custGeom>
              <a:avLst/>
              <a:gdLst/>
              <a:ahLst/>
              <a:cxnLst/>
              <a:rect r="r" b="b" t="t" l="l"/>
              <a:pathLst>
                <a:path h="898716" w="954000">
                  <a:moveTo>
                    <a:pt x="0" y="0"/>
                  </a:moveTo>
                  <a:lnTo>
                    <a:pt x="954000" y="0"/>
                  </a:lnTo>
                  <a:lnTo>
                    <a:pt x="954000" y="898716"/>
                  </a:lnTo>
                  <a:lnTo>
                    <a:pt x="0" y="898716"/>
                  </a:lnTo>
                  <a:close/>
                </a:path>
              </a:pathLst>
            </a:custGeom>
            <a:blipFill>
              <a:blip r:embed="rId5"/>
              <a:stretch>
                <a:fillRect l="0" t="-3075" r="0" b="-3075"/>
              </a:stretch>
            </a:blipFill>
          </p:spPr>
        </p:sp>
      </p:grpSp>
      <p:sp>
        <p:nvSpPr>
          <p:cNvPr name="TextBox 8" id="8"/>
          <p:cNvSpPr txBox="true"/>
          <p:nvPr/>
        </p:nvSpPr>
        <p:spPr>
          <a:xfrm rot="0">
            <a:off x="9725298" y="1126394"/>
            <a:ext cx="6670479" cy="2216404"/>
          </a:xfrm>
          <a:prstGeom prst="rect">
            <a:avLst/>
          </a:prstGeom>
        </p:spPr>
        <p:txBody>
          <a:bodyPr anchor="t" rtlCol="false" tIns="0" lIns="0" bIns="0" rIns="0">
            <a:spAutoFit/>
          </a:bodyPr>
          <a:lstStyle/>
          <a:p>
            <a:pPr algn="ctr">
              <a:lnSpc>
                <a:spcPts val="5632"/>
              </a:lnSpc>
              <a:spcBef>
                <a:spcPct val="0"/>
              </a:spcBef>
            </a:pPr>
            <a:r>
              <a:rPr lang="en-US" sz="4299">
                <a:solidFill>
                  <a:srgbClr val="000000"/>
                </a:solidFill>
                <a:latin typeface="Ballpoint"/>
                <a:ea typeface="Ballpoint"/>
                <a:cs typeface="Ballpoint"/>
                <a:sym typeface="Ballpoint"/>
              </a:rPr>
              <a:t>"Digital marketing: where you pay a lot of money to make people ignore your ads.”</a:t>
            </a:r>
          </a:p>
        </p:txBody>
      </p:sp>
      <p:sp>
        <p:nvSpPr>
          <p:cNvPr name="TextBox 9" id="9"/>
          <p:cNvSpPr txBox="true"/>
          <p:nvPr/>
        </p:nvSpPr>
        <p:spPr>
          <a:xfrm rot="0">
            <a:off x="1554034" y="7726235"/>
            <a:ext cx="7589966" cy="2930779"/>
          </a:xfrm>
          <a:prstGeom prst="rect">
            <a:avLst/>
          </a:prstGeom>
        </p:spPr>
        <p:txBody>
          <a:bodyPr anchor="t" rtlCol="false" tIns="0" lIns="0" bIns="0" rIns="0">
            <a:spAutoFit/>
          </a:bodyPr>
          <a:lstStyle/>
          <a:p>
            <a:pPr algn="ctr">
              <a:lnSpc>
                <a:spcPts val="5632"/>
              </a:lnSpc>
            </a:pPr>
            <a:r>
              <a:rPr lang="en-US" sz="4299">
                <a:solidFill>
                  <a:srgbClr val="000000"/>
                </a:solidFill>
                <a:latin typeface="Ballpoint"/>
                <a:ea typeface="Ballpoint"/>
                <a:cs typeface="Ballpoint"/>
                <a:sym typeface="Ballpoint"/>
              </a:rPr>
              <a:t>“Digital marketing is the art of convincing people to buy things they didn’t know they needed.”</a:t>
            </a:r>
          </a:p>
          <a:p>
            <a:pPr algn="ctr">
              <a:lnSpc>
                <a:spcPts val="563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0">
            <a:off x="2866083" y="3803403"/>
            <a:ext cx="736079" cy="734827"/>
          </a:xfrm>
          <a:custGeom>
            <a:avLst/>
            <a:gdLst/>
            <a:ahLst/>
            <a:cxnLst/>
            <a:rect r="r" b="b" t="t" l="l"/>
            <a:pathLst>
              <a:path h="734827" w="736079">
                <a:moveTo>
                  <a:pt x="0" y="0"/>
                </a:moveTo>
                <a:lnTo>
                  <a:pt x="736079" y="0"/>
                </a:lnTo>
                <a:lnTo>
                  <a:pt x="736079" y="734827"/>
                </a:lnTo>
                <a:lnTo>
                  <a:pt x="0" y="734827"/>
                </a:lnTo>
                <a:lnTo>
                  <a:pt x="0" y="0"/>
                </a:lnTo>
                <a:close/>
              </a:path>
            </a:pathLst>
          </a:custGeom>
          <a:blipFill>
            <a:blip r:embed="rId3"/>
            <a:stretch>
              <a:fillRect l="0" t="0" r="0" b="0"/>
            </a:stretch>
          </a:blipFill>
        </p:spPr>
      </p:sp>
      <p:sp>
        <p:nvSpPr>
          <p:cNvPr name="Freeform 4" id="4"/>
          <p:cNvSpPr/>
          <p:nvPr/>
        </p:nvSpPr>
        <p:spPr>
          <a:xfrm flipH="false" flipV="false" rot="0">
            <a:off x="10249588" y="3870078"/>
            <a:ext cx="736079" cy="734827"/>
          </a:xfrm>
          <a:custGeom>
            <a:avLst/>
            <a:gdLst/>
            <a:ahLst/>
            <a:cxnLst/>
            <a:rect r="r" b="b" t="t" l="l"/>
            <a:pathLst>
              <a:path h="734827" w="736079">
                <a:moveTo>
                  <a:pt x="0" y="0"/>
                </a:moveTo>
                <a:lnTo>
                  <a:pt x="736079" y="0"/>
                </a:lnTo>
                <a:lnTo>
                  <a:pt x="736079" y="734827"/>
                </a:lnTo>
                <a:lnTo>
                  <a:pt x="0" y="734827"/>
                </a:lnTo>
                <a:lnTo>
                  <a:pt x="0" y="0"/>
                </a:lnTo>
                <a:close/>
              </a:path>
            </a:pathLst>
          </a:custGeom>
          <a:blipFill>
            <a:blip r:embed="rId3"/>
            <a:stretch>
              <a:fillRect l="0" t="0" r="0" b="0"/>
            </a:stretch>
          </a:blipFill>
        </p:spPr>
      </p:sp>
      <p:sp>
        <p:nvSpPr>
          <p:cNvPr name="Freeform 5" id="5"/>
          <p:cNvSpPr/>
          <p:nvPr/>
        </p:nvSpPr>
        <p:spPr>
          <a:xfrm flipH="false" flipV="false" rot="0">
            <a:off x="1224554" y="722084"/>
            <a:ext cx="1687808" cy="2163857"/>
          </a:xfrm>
          <a:custGeom>
            <a:avLst/>
            <a:gdLst/>
            <a:ahLst/>
            <a:cxnLst/>
            <a:rect r="r" b="b" t="t" l="l"/>
            <a:pathLst>
              <a:path h="2163857" w="1687808">
                <a:moveTo>
                  <a:pt x="0" y="0"/>
                </a:moveTo>
                <a:lnTo>
                  <a:pt x="1687808" y="0"/>
                </a:lnTo>
                <a:lnTo>
                  <a:pt x="1687808" y="2163857"/>
                </a:lnTo>
                <a:lnTo>
                  <a:pt x="0" y="2163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62918" y="1441203"/>
            <a:ext cx="1200773" cy="2057400"/>
          </a:xfrm>
          <a:custGeom>
            <a:avLst/>
            <a:gdLst/>
            <a:ahLst/>
            <a:cxnLst/>
            <a:rect r="r" b="b" t="t" l="l"/>
            <a:pathLst>
              <a:path h="2057400" w="1200773">
                <a:moveTo>
                  <a:pt x="0" y="0"/>
                </a:moveTo>
                <a:lnTo>
                  <a:pt x="1200774" y="0"/>
                </a:lnTo>
                <a:lnTo>
                  <a:pt x="1200774"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966813">
            <a:off x="3002752" y="-2088552"/>
            <a:ext cx="10786546" cy="16184390"/>
          </a:xfrm>
          <a:custGeom>
            <a:avLst/>
            <a:gdLst/>
            <a:ahLst/>
            <a:cxnLst/>
            <a:rect r="r" b="b" t="t" l="l"/>
            <a:pathLst>
              <a:path h="16184390" w="10786546">
                <a:moveTo>
                  <a:pt x="0" y="0"/>
                </a:moveTo>
                <a:lnTo>
                  <a:pt x="10786547" y="0"/>
                </a:lnTo>
                <a:lnTo>
                  <a:pt x="10786547" y="16184390"/>
                </a:lnTo>
                <a:lnTo>
                  <a:pt x="0" y="16184390"/>
                </a:lnTo>
                <a:lnTo>
                  <a:pt x="0" y="0"/>
                </a:lnTo>
                <a:close/>
              </a:path>
            </a:pathLst>
          </a:custGeom>
          <a:blipFill>
            <a:blip r:embed="rId8"/>
            <a:stretch>
              <a:fillRect l="-9066" t="0" r="-9066" b="0"/>
            </a:stretch>
          </a:blipFill>
        </p:spPr>
      </p:sp>
      <p:sp>
        <p:nvSpPr>
          <p:cNvPr name="TextBox 8" id="8"/>
          <p:cNvSpPr txBox="true"/>
          <p:nvPr/>
        </p:nvSpPr>
        <p:spPr>
          <a:xfrm rot="0">
            <a:off x="1859278" y="4380172"/>
            <a:ext cx="13198115" cy="4878128"/>
          </a:xfrm>
          <a:prstGeom prst="rect">
            <a:avLst/>
          </a:prstGeom>
        </p:spPr>
        <p:txBody>
          <a:bodyPr anchor="t" rtlCol="false" tIns="0" lIns="0" bIns="0" rIns="0">
            <a:spAutoFit/>
          </a:bodyPr>
          <a:lstStyle/>
          <a:p>
            <a:pPr algn="just">
              <a:lnSpc>
                <a:spcPts val="4341"/>
              </a:lnSpc>
            </a:pPr>
            <a:r>
              <a:rPr lang="en-US" sz="3314">
                <a:solidFill>
                  <a:srgbClr val="000000"/>
                </a:solidFill>
                <a:latin typeface="Dekko"/>
                <a:ea typeface="Dekko"/>
                <a:cs typeface="Dekko"/>
                <a:sym typeface="Dekko"/>
              </a:rPr>
              <a:t>Many businesses struggle to implement effective digital marketing due to a lack of expertise, resources, or understanding of digital trends. Measuring success and maintaining a competitive edge are ongoing challenges. This study seeks to answer:</a:t>
            </a:r>
          </a:p>
          <a:p>
            <a:pPr algn="l" marL="715501" indent="-357751" lvl="1">
              <a:lnSpc>
                <a:spcPts val="4341"/>
              </a:lnSpc>
              <a:buFont typeface="Arial"/>
              <a:buChar char="•"/>
            </a:pPr>
            <a:r>
              <a:rPr lang="en-US" sz="3314">
                <a:solidFill>
                  <a:srgbClr val="000000"/>
                </a:solidFill>
                <a:latin typeface="Dekko"/>
                <a:ea typeface="Dekko"/>
                <a:cs typeface="Dekko"/>
                <a:sym typeface="Dekko"/>
              </a:rPr>
              <a:t>How can businesses effectively integrate digital marketing to maximize growth?</a:t>
            </a:r>
          </a:p>
          <a:p>
            <a:pPr algn="just" marL="715501" indent="-357751" lvl="1">
              <a:lnSpc>
                <a:spcPts val="4341"/>
              </a:lnSpc>
              <a:buFont typeface="Arial"/>
              <a:buChar char="•"/>
            </a:pPr>
            <a:r>
              <a:rPr lang="en-US" sz="3314">
                <a:solidFill>
                  <a:srgbClr val="000000"/>
                </a:solidFill>
                <a:latin typeface="Dekko"/>
                <a:ea typeface="Dekko"/>
                <a:cs typeface="Dekko"/>
                <a:sym typeface="Dekko"/>
              </a:rPr>
              <a:t>What are the key challenges businesses face in implementing digital marketing strategies?</a:t>
            </a:r>
          </a:p>
          <a:p>
            <a:pPr algn="ctr">
              <a:lnSpc>
                <a:spcPts val="4341"/>
              </a:lnSpc>
            </a:pPr>
          </a:p>
        </p:txBody>
      </p:sp>
      <p:sp>
        <p:nvSpPr>
          <p:cNvPr name="TextBox 9" id="9"/>
          <p:cNvSpPr txBox="true"/>
          <p:nvPr/>
        </p:nvSpPr>
        <p:spPr>
          <a:xfrm rot="0">
            <a:off x="1832739" y="1365147"/>
            <a:ext cx="13925345" cy="2503742"/>
          </a:xfrm>
          <a:prstGeom prst="rect">
            <a:avLst/>
          </a:prstGeom>
        </p:spPr>
        <p:txBody>
          <a:bodyPr anchor="t" rtlCol="false" tIns="0" lIns="0" bIns="0" rIns="0">
            <a:spAutoFit/>
          </a:bodyPr>
          <a:lstStyle/>
          <a:p>
            <a:pPr algn="ctr">
              <a:lnSpc>
                <a:spcPts val="18448"/>
              </a:lnSpc>
              <a:spcBef>
                <a:spcPct val="0"/>
              </a:spcBef>
            </a:pPr>
            <a:r>
              <a:rPr lang="en-US" sz="13177">
                <a:solidFill>
                  <a:srgbClr val="000000"/>
                </a:solidFill>
                <a:latin typeface="Ballpoint"/>
                <a:ea typeface="Ballpoint"/>
                <a:cs typeface="Ballpoint"/>
                <a:sym typeface="Ballpoint"/>
              </a:rPr>
              <a:t>Problem Statement</a:t>
            </a:r>
          </a:p>
        </p:txBody>
      </p:sp>
      <p:grpSp>
        <p:nvGrpSpPr>
          <p:cNvPr name="Group 10" id="10"/>
          <p:cNvGrpSpPr/>
          <p:nvPr/>
        </p:nvGrpSpPr>
        <p:grpSpPr>
          <a:xfrm rot="0">
            <a:off x="2533431" y="3465398"/>
            <a:ext cx="12523962" cy="493375"/>
            <a:chOff x="0" y="0"/>
            <a:chExt cx="16698616" cy="657833"/>
          </a:xfrm>
        </p:grpSpPr>
        <p:sp>
          <p:nvSpPr>
            <p:cNvPr name="Freeform 11" id="11"/>
            <p:cNvSpPr/>
            <p:nvPr/>
          </p:nvSpPr>
          <p:spPr>
            <a:xfrm flipH="false" flipV="false" rot="0">
              <a:off x="0" y="0"/>
              <a:ext cx="16698616" cy="364333"/>
            </a:xfrm>
            <a:custGeom>
              <a:avLst/>
              <a:gdLst/>
              <a:ahLst/>
              <a:cxnLst/>
              <a:rect r="r" b="b" t="t" l="l"/>
              <a:pathLst>
                <a:path h="364333" w="16698616">
                  <a:moveTo>
                    <a:pt x="0" y="0"/>
                  </a:moveTo>
                  <a:lnTo>
                    <a:pt x="16698616" y="0"/>
                  </a:lnTo>
                  <a:lnTo>
                    <a:pt x="16698616" y="364333"/>
                  </a:lnTo>
                  <a:lnTo>
                    <a:pt x="0" y="3643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172826" y="364333"/>
              <a:ext cx="13452069" cy="293500"/>
            </a:xfrm>
            <a:custGeom>
              <a:avLst/>
              <a:gdLst/>
              <a:ahLst/>
              <a:cxnLst/>
              <a:rect r="r" b="b" t="t" l="l"/>
              <a:pathLst>
                <a:path h="293500" w="13452069">
                  <a:moveTo>
                    <a:pt x="0" y="0"/>
                  </a:moveTo>
                  <a:lnTo>
                    <a:pt x="13452069" y="0"/>
                  </a:lnTo>
                  <a:lnTo>
                    <a:pt x="13452069" y="293500"/>
                  </a:lnTo>
                  <a:lnTo>
                    <a:pt x="0" y="2935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13" id="13"/>
          <p:cNvSpPr/>
          <p:nvPr/>
        </p:nvSpPr>
        <p:spPr>
          <a:xfrm flipH="false" flipV="false" rot="0">
            <a:off x="14671697" y="6756174"/>
            <a:ext cx="3616303" cy="3530826"/>
          </a:xfrm>
          <a:custGeom>
            <a:avLst/>
            <a:gdLst/>
            <a:ahLst/>
            <a:cxnLst/>
            <a:rect r="r" b="b" t="t" l="l"/>
            <a:pathLst>
              <a:path h="3530826" w="3616303">
                <a:moveTo>
                  <a:pt x="0" y="0"/>
                </a:moveTo>
                <a:lnTo>
                  <a:pt x="3616303" y="0"/>
                </a:lnTo>
                <a:lnTo>
                  <a:pt x="3616303" y="3530826"/>
                </a:lnTo>
                <a:lnTo>
                  <a:pt x="0" y="35308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28700" y="1485495"/>
            <a:ext cx="2382484" cy="2800892"/>
          </a:xfrm>
          <a:custGeom>
            <a:avLst/>
            <a:gdLst/>
            <a:ahLst/>
            <a:cxnLst/>
            <a:rect r="r" b="b" t="t" l="l"/>
            <a:pathLst>
              <a:path h="2800892" w="2382484">
                <a:moveTo>
                  <a:pt x="0" y="0"/>
                </a:moveTo>
                <a:lnTo>
                  <a:pt x="2382484" y="0"/>
                </a:lnTo>
                <a:lnTo>
                  <a:pt x="2382484" y="2800892"/>
                </a:lnTo>
                <a:lnTo>
                  <a:pt x="0" y="2800892"/>
                </a:lnTo>
                <a:lnTo>
                  <a:pt x="0" y="0"/>
                </a:lnTo>
                <a:close/>
              </a:path>
            </a:pathLst>
          </a:custGeom>
          <a:blipFill>
            <a:blip r:embed="rId13"/>
            <a:stretch>
              <a:fillRect l="0" t="0" r="0" b="-2329"/>
            </a:stretch>
          </a:blipFill>
        </p:spPr>
      </p:sp>
      <p:sp>
        <p:nvSpPr>
          <p:cNvPr name="Freeform 15" id="15"/>
          <p:cNvSpPr/>
          <p:nvPr/>
        </p:nvSpPr>
        <p:spPr>
          <a:xfrm flipH="false" flipV="false" rot="0">
            <a:off x="13775021" y="520611"/>
            <a:ext cx="3200017" cy="3191474"/>
          </a:xfrm>
          <a:custGeom>
            <a:avLst/>
            <a:gdLst/>
            <a:ahLst/>
            <a:cxnLst/>
            <a:rect r="r" b="b" t="t" l="l"/>
            <a:pathLst>
              <a:path h="3191474" w="3200017">
                <a:moveTo>
                  <a:pt x="0" y="0"/>
                </a:moveTo>
                <a:lnTo>
                  <a:pt x="3200017" y="0"/>
                </a:lnTo>
                <a:lnTo>
                  <a:pt x="3200017" y="3191475"/>
                </a:lnTo>
                <a:lnTo>
                  <a:pt x="0" y="3191475"/>
                </a:lnTo>
                <a:lnTo>
                  <a:pt x="0" y="0"/>
                </a:lnTo>
                <a:close/>
              </a:path>
            </a:pathLst>
          </a:custGeom>
          <a:blipFill>
            <a:blip r:embed="rId14"/>
            <a:stretch>
              <a:fillRect l="0" t="-5396" r="0" b="-5396"/>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3340383" y="-2378099"/>
            <a:ext cx="11095720" cy="17211760"/>
          </a:xfrm>
          <a:custGeom>
            <a:avLst/>
            <a:gdLst/>
            <a:ahLst/>
            <a:cxnLst/>
            <a:rect r="r" b="b" t="t" l="l"/>
            <a:pathLst>
              <a:path h="17211760" w="11095720">
                <a:moveTo>
                  <a:pt x="0" y="0"/>
                </a:moveTo>
                <a:lnTo>
                  <a:pt x="11095719" y="0"/>
                </a:lnTo>
                <a:lnTo>
                  <a:pt x="11095719" y="17211760"/>
                </a:lnTo>
                <a:lnTo>
                  <a:pt x="0" y="17211760"/>
                </a:lnTo>
                <a:lnTo>
                  <a:pt x="0" y="0"/>
                </a:lnTo>
                <a:close/>
              </a:path>
            </a:pathLst>
          </a:custGeom>
          <a:blipFill>
            <a:blip r:embed="rId3"/>
            <a:stretch>
              <a:fillRect l="-11065" t="0" r="-11065" b="0"/>
            </a:stretch>
          </a:blipFill>
        </p:spPr>
      </p:sp>
      <p:sp>
        <p:nvSpPr>
          <p:cNvPr name="TextBox 4" id="4"/>
          <p:cNvSpPr txBox="true"/>
          <p:nvPr/>
        </p:nvSpPr>
        <p:spPr>
          <a:xfrm rot="0">
            <a:off x="4025868" y="1437193"/>
            <a:ext cx="10656837" cy="2453646"/>
          </a:xfrm>
          <a:prstGeom prst="rect">
            <a:avLst/>
          </a:prstGeom>
        </p:spPr>
        <p:txBody>
          <a:bodyPr anchor="t" rtlCol="false" tIns="0" lIns="0" bIns="0" rIns="0">
            <a:spAutoFit/>
          </a:bodyPr>
          <a:lstStyle/>
          <a:p>
            <a:pPr algn="ctr">
              <a:lnSpc>
                <a:spcPts val="18059"/>
              </a:lnSpc>
              <a:spcBef>
                <a:spcPct val="0"/>
              </a:spcBef>
            </a:pPr>
            <a:r>
              <a:rPr lang="en-US" sz="12899">
                <a:solidFill>
                  <a:srgbClr val="000000"/>
                </a:solidFill>
                <a:latin typeface="Ballpoint"/>
                <a:ea typeface="Ballpoint"/>
                <a:cs typeface="Ballpoint"/>
                <a:sym typeface="Ballpoint"/>
              </a:rPr>
              <a:t>Objectives</a:t>
            </a:r>
          </a:p>
        </p:txBody>
      </p:sp>
      <p:grpSp>
        <p:nvGrpSpPr>
          <p:cNvPr name="Group 5" id="5"/>
          <p:cNvGrpSpPr/>
          <p:nvPr/>
        </p:nvGrpSpPr>
        <p:grpSpPr>
          <a:xfrm rot="0">
            <a:off x="5088153" y="3833582"/>
            <a:ext cx="10220615" cy="402636"/>
            <a:chOff x="0" y="0"/>
            <a:chExt cx="13627487" cy="536848"/>
          </a:xfrm>
        </p:grpSpPr>
        <p:sp>
          <p:nvSpPr>
            <p:cNvPr name="Freeform 6" id="6"/>
            <p:cNvSpPr/>
            <p:nvPr/>
          </p:nvSpPr>
          <p:spPr>
            <a:xfrm flipH="false" flipV="false" rot="0">
              <a:off x="0" y="0"/>
              <a:ext cx="13627487" cy="297327"/>
            </a:xfrm>
            <a:custGeom>
              <a:avLst/>
              <a:gdLst/>
              <a:ahLst/>
              <a:cxnLst/>
              <a:rect r="r" b="b" t="t" l="l"/>
              <a:pathLst>
                <a:path h="297327" w="13627487">
                  <a:moveTo>
                    <a:pt x="0" y="0"/>
                  </a:moveTo>
                  <a:lnTo>
                    <a:pt x="13627487" y="0"/>
                  </a:lnTo>
                  <a:lnTo>
                    <a:pt x="13627487" y="297327"/>
                  </a:lnTo>
                  <a:lnTo>
                    <a:pt x="0" y="297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57126" y="297327"/>
              <a:ext cx="10978029" cy="239521"/>
            </a:xfrm>
            <a:custGeom>
              <a:avLst/>
              <a:gdLst/>
              <a:ahLst/>
              <a:cxnLst/>
              <a:rect r="r" b="b" t="t" l="l"/>
              <a:pathLst>
                <a:path h="239521" w="10978029">
                  <a:moveTo>
                    <a:pt x="0" y="0"/>
                  </a:moveTo>
                  <a:lnTo>
                    <a:pt x="10978028" y="0"/>
                  </a:lnTo>
                  <a:lnTo>
                    <a:pt x="10978028" y="239521"/>
                  </a:lnTo>
                  <a:lnTo>
                    <a:pt x="0" y="239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1258824">
            <a:off x="1933289" y="1666453"/>
            <a:ext cx="4185158" cy="3363426"/>
          </a:xfrm>
          <a:custGeom>
            <a:avLst/>
            <a:gdLst/>
            <a:ahLst/>
            <a:cxnLst/>
            <a:rect r="r" b="b" t="t" l="l"/>
            <a:pathLst>
              <a:path h="3363426" w="4185158">
                <a:moveTo>
                  <a:pt x="0" y="0"/>
                </a:moveTo>
                <a:lnTo>
                  <a:pt x="4185158" y="0"/>
                </a:lnTo>
                <a:lnTo>
                  <a:pt x="4185158" y="3363425"/>
                </a:lnTo>
                <a:lnTo>
                  <a:pt x="0" y="33634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383145" y="6921144"/>
            <a:ext cx="3592891" cy="3639208"/>
          </a:xfrm>
          <a:custGeom>
            <a:avLst/>
            <a:gdLst/>
            <a:ahLst/>
            <a:cxnLst/>
            <a:rect r="r" b="b" t="t" l="l"/>
            <a:pathLst>
              <a:path h="3639208" w="3592891">
                <a:moveTo>
                  <a:pt x="0" y="0"/>
                </a:moveTo>
                <a:lnTo>
                  <a:pt x="3592890" y="0"/>
                </a:lnTo>
                <a:lnTo>
                  <a:pt x="3592890" y="3639208"/>
                </a:lnTo>
                <a:lnTo>
                  <a:pt x="0" y="36392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226540" y="5145962"/>
            <a:ext cx="12255492" cy="3521788"/>
          </a:xfrm>
          <a:prstGeom prst="rect">
            <a:avLst/>
          </a:prstGeom>
        </p:spPr>
        <p:txBody>
          <a:bodyPr anchor="t" rtlCol="false" tIns="0" lIns="0" bIns="0" rIns="0">
            <a:spAutoFit/>
          </a:bodyPr>
          <a:lstStyle/>
          <a:p>
            <a:pPr algn="l" marL="774076" indent="-387038" lvl="1">
              <a:lnSpc>
                <a:spcPts val="4696"/>
              </a:lnSpc>
              <a:buFont typeface="Arial"/>
              <a:buChar char="•"/>
            </a:pPr>
            <a:r>
              <a:rPr lang="en-US" sz="3585">
                <a:solidFill>
                  <a:srgbClr val="000000"/>
                </a:solidFill>
                <a:latin typeface="Dekko"/>
                <a:ea typeface="Dekko"/>
                <a:cs typeface="Dekko"/>
                <a:sym typeface="Dekko"/>
              </a:rPr>
              <a:t>To understand the core principles of digital marketing.</a:t>
            </a:r>
          </a:p>
          <a:p>
            <a:pPr algn="l" marL="774076" indent="-387038" lvl="1">
              <a:lnSpc>
                <a:spcPts val="4696"/>
              </a:lnSpc>
              <a:buFont typeface="Arial"/>
              <a:buChar char="•"/>
            </a:pPr>
            <a:r>
              <a:rPr lang="en-US" sz="3585">
                <a:solidFill>
                  <a:srgbClr val="000000"/>
                </a:solidFill>
                <a:latin typeface="Dekko"/>
                <a:ea typeface="Dekko"/>
                <a:cs typeface="Dekko"/>
                <a:sym typeface="Dekko"/>
              </a:rPr>
              <a:t>To analyze the effectiveness of digital marketing strategies.</a:t>
            </a:r>
          </a:p>
          <a:p>
            <a:pPr algn="l" marL="774076" indent="-387038" lvl="1">
              <a:lnSpc>
                <a:spcPts val="4696"/>
              </a:lnSpc>
              <a:buFont typeface="Arial"/>
              <a:buChar char="•"/>
            </a:pPr>
            <a:r>
              <a:rPr lang="en-US" sz="3585">
                <a:solidFill>
                  <a:srgbClr val="000000"/>
                </a:solidFill>
                <a:latin typeface="Dekko"/>
                <a:ea typeface="Dekko"/>
                <a:cs typeface="Dekko"/>
                <a:sym typeface="Dekko"/>
              </a:rPr>
              <a:t>To identify opportunities in the digital marketing landscape.</a:t>
            </a:r>
          </a:p>
          <a:p>
            <a:pPr algn="l" marL="774076" indent="-387038" lvl="1">
              <a:lnSpc>
                <a:spcPts val="4696"/>
              </a:lnSpc>
              <a:buFont typeface="Arial"/>
              <a:buChar char="•"/>
            </a:pPr>
            <a:r>
              <a:rPr lang="en-US" sz="3585">
                <a:solidFill>
                  <a:srgbClr val="000000"/>
                </a:solidFill>
                <a:latin typeface="Dekko"/>
                <a:ea typeface="Dekko"/>
                <a:cs typeface="Dekko"/>
                <a:sym typeface="Dekko"/>
              </a:rPr>
              <a:t>To explore challenges businesses, face in digital marketing.</a:t>
            </a:r>
          </a:p>
          <a:p>
            <a:pPr algn="l">
              <a:lnSpc>
                <a:spcPts val="4696"/>
              </a:lnSpc>
            </a:pPr>
          </a:p>
          <a:p>
            <a:pPr algn="l">
              <a:lnSpc>
                <a:spcPts val="469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0">
            <a:off x="465716" y="2834759"/>
            <a:ext cx="8678284" cy="7215029"/>
          </a:xfrm>
          <a:custGeom>
            <a:avLst/>
            <a:gdLst/>
            <a:ahLst/>
            <a:cxnLst/>
            <a:rect r="r" b="b" t="t" l="l"/>
            <a:pathLst>
              <a:path h="7215029" w="8678284">
                <a:moveTo>
                  <a:pt x="0" y="0"/>
                </a:moveTo>
                <a:lnTo>
                  <a:pt x="8678284" y="0"/>
                </a:lnTo>
                <a:lnTo>
                  <a:pt x="8678284" y="7215029"/>
                </a:lnTo>
                <a:lnTo>
                  <a:pt x="0" y="7215029"/>
                </a:lnTo>
                <a:lnTo>
                  <a:pt x="0" y="0"/>
                </a:lnTo>
                <a:close/>
              </a:path>
            </a:pathLst>
          </a:custGeom>
          <a:blipFill>
            <a:blip r:embed="rId3"/>
            <a:stretch>
              <a:fillRect l="-6160" t="0" r="-6160" b="0"/>
            </a:stretch>
          </a:blipFill>
        </p:spPr>
      </p:sp>
      <p:sp>
        <p:nvSpPr>
          <p:cNvPr name="Freeform 4" id="4"/>
          <p:cNvSpPr/>
          <p:nvPr/>
        </p:nvSpPr>
        <p:spPr>
          <a:xfrm flipH="false" flipV="false" rot="0">
            <a:off x="2866083" y="3803403"/>
            <a:ext cx="736079" cy="734827"/>
          </a:xfrm>
          <a:custGeom>
            <a:avLst/>
            <a:gdLst/>
            <a:ahLst/>
            <a:cxnLst/>
            <a:rect r="r" b="b" t="t" l="l"/>
            <a:pathLst>
              <a:path h="734827" w="736079">
                <a:moveTo>
                  <a:pt x="0" y="0"/>
                </a:moveTo>
                <a:lnTo>
                  <a:pt x="736079" y="0"/>
                </a:lnTo>
                <a:lnTo>
                  <a:pt x="736079" y="734827"/>
                </a:lnTo>
                <a:lnTo>
                  <a:pt x="0" y="734827"/>
                </a:lnTo>
                <a:lnTo>
                  <a:pt x="0" y="0"/>
                </a:lnTo>
                <a:close/>
              </a:path>
            </a:pathLst>
          </a:custGeom>
          <a:blipFill>
            <a:blip r:embed="rId4"/>
            <a:stretch>
              <a:fillRect l="0" t="0" r="0" b="0"/>
            </a:stretch>
          </a:blipFill>
        </p:spPr>
      </p:sp>
      <p:sp>
        <p:nvSpPr>
          <p:cNvPr name="Freeform 5" id="5"/>
          <p:cNvSpPr/>
          <p:nvPr/>
        </p:nvSpPr>
        <p:spPr>
          <a:xfrm flipH="false" flipV="false" rot="0">
            <a:off x="9286161" y="2847282"/>
            <a:ext cx="8768363" cy="7215029"/>
          </a:xfrm>
          <a:custGeom>
            <a:avLst/>
            <a:gdLst/>
            <a:ahLst/>
            <a:cxnLst/>
            <a:rect r="r" b="b" t="t" l="l"/>
            <a:pathLst>
              <a:path h="7215029" w="8768363">
                <a:moveTo>
                  <a:pt x="0" y="0"/>
                </a:moveTo>
                <a:lnTo>
                  <a:pt x="8768363" y="0"/>
                </a:lnTo>
                <a:lnTo>
                  <a:pt x="8768363" y="7215029"/>
                </a:lnTo>
                <a:lnTo>
                  <a:pt x="0" y="7215029"/>
                </a:lnTo>
                <a:lnTo>
                  <a:pt x="0" y="0"/>
                </a:lnTo>
                <a:close/>
              </a:path>
            </a:pathLst>
          </a:custGeom>
          <a:blipFill>
            <a:blip r:embed="rId3"/>
            <a:stretch>
              <a:fillRect l="-5583" t="0" r="-5583" b="0"/>
            </a:stretch>
          </a:blipFill>
        </p:spPr>
      </p:sp>
      <p:sp>
        <p:nvSpPr>
          <p:cNvPr name="Freeform 6" id="6"/>
          <p:cNvSpPr/>
          <p:nvPr/>
        </p:nvSpPr>
        <p:spPr>
          <a:xfrm flipH="false" flipV="false" rot="0">
            <a:off x="10249588" y="3870078"/>
            <a:ext cx="736079" cy="734827"/>
          </a:xfrm>
          <a:custGeom>
            <a:avLst/>
            <a:gdLst/>
            <a:ahLst/>
            <a:cxnLst/>
            <a:rect r="r" b="b" t="t" l="l"/>
            <a:pathLst>
              <a:path h="734827" w="736079">
                <a:moveTo>
                  <a:pt x="0" y="0"/>
                </a:moveTo>
                <a:lnTo>
                  <a:pt x="736079" y="0"/>
                </a:lnTo>
                <a:lnTo>
                  <a:pt x="736079" y="734827"/>
                </a:lnTo>
                <a:lnTo>
                  <a:pt x="0" y="734827"/>
                </a:lnTo>
                <a:lnTo>
                  <a:pt x="0" y="0"/>
                </a:lnTo>
                <a:close/>
              </a:path>
            </a:pathLst>
          </a:custGeom>
          <a:blipFill>
            <a:blip r:embed="rId4"/>
            <a:stretch>
              <a:fillRect l="0" t="0" r="0" b="0"/>
            </a:stretch>
          </a:blipFill>
        </p:spPr>
      </p:sp>
      <p:sp>
        <p:nvSpPr>
          <p:cNvPr name="Freeform 7" id="7"/>
          <p:cNvSpPr/>
          <p:nvPr/>
        </p:nvSpPr>
        <p:spPr>
          <a:xfrm flipH="false" flipV="false" rot="229631">
            <a:off x="1963799" y="3016724"/>
            <a:ext cx="6879480" cy="1963779"/>
          </a:xfrm>
          <a:custGeom>
            <a:avLst/>
            <a:gdLst/>
            <a:ahLst/>
            <a:cxnLst/>
            <a:rect r="r" b="b" t="t" l="l"/>
            <a:pathLst>
              <a:path h="1963779" w="6879480">
                <a:moveTo>
                  <a:pt x="0" y="0"/>
                </a:moveTo>
                <a:lnTo>
                  <a:pt x="6879479" y="0"/>
                </a:lnTo>
                <a:lnTo>
                  <a:pt x="6879479" y="1963779"/>
                </a:lnTo>
                <a:lnTo>
                  <a:pt x="0" y="19637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738953" y="5169807"/>
            <a:ext cx="8015230" cy="3386963"/>
          </a:xfrm>
          <a:prstGeom prst="rect">
            <a:avLst/>
          </a:prstGeom>
        </p:spPr>
        <p:txBody>
          <a:bodyPr anchor="t" rtlCol="false" tIns="0" lIns="0" bIns="0" rIns="0">
            <a:spAutoFit/>
          </a:bodyPr>
          <a:lstStyle/>
          <a:p>
            <a:pPr algn="just" marL="626109" indent="-313054" lvl="1">
              <a:lnSpc>
                <a:spcPts val="3885"/>
              </a:lnSpc>
              <a:buFont typeface="Arial"/>
              <a:buChar char="•"/>
            </a:pPr>
            <a:r>
              <a:rPr lang="en-US" sz="2899">
                <a:solidFill>
                  <a:srgbClr val="1979EB"/>
                </a:solidFill>
                <a:latin typeface="Dekko"/>
                <a:ea typeface="Dekko"/>
                <a:cs typeface="Dekko"/>
                <a:sym typeface="Dekko"/>
              </a:rPr>
              <a:t>Core Strategies:</a:t>
            </a:r>
            <a:r>
              <a:rPr lang="en-US" sz="2899">
                <a:solidFill>
                  <a:srgbClr val="000000"/>
                </a:solidFill>
                <a:latin typeface="Dekko"/>
                <a:ea typeface="Dekko"/>
                <a:cs typeface="Dekko"/>
                <a:sym typeface="Dekko"/>
              </a:rPr>
              <a:t> SEO, content marketing, social media, email marketing, PPC etc.</a:t>
            </a:r>
          </a:p>
          <a:p>
            <a:pPr algn="just" marL="626109" indent="-313054" lvl="1">
              <a:lnSpc>
                <a:spcPts val="3885"/>
              </a:lnSpc>
              <a:buFont typeface="Arial"/>
              <a:buChar char="•"/>
            </a:pPr>
            <a:r>
              <a:rPr lang="en-US" sz="2899">
                <a:solidFill>
                  <a:srgbClr val="1979EB"/>
                </a:solidFill>
                <a:latin typeface="Dekko"/>
                <a:ea typeface="Dekko"/>
                <a:cs typeface="Dekko"/>
                <a:sym typeface="Dekko"/>
              </a:rPr>
              <a:t>Challenges</a:t>
            </a:r>
            <a:r>
              <a:rPr lang="en-US" sz="2899">
                <a:solidFill>
                  <a:srgbClr val="000000"/>
                </a:solidFill>
                <a:latin typeface="Dekko"/>
                <a:ea typeface="Dekko"/>
                <a:cs typeface="Dekko"/>
                <a:sym typeface="Dekko"/>
              </a:rPr>
              <a:t>: Lack of skills, evolving algorithms, budget constraints, ROI measurement, and competition.</a:t>
            </a:r>
          </a:p>
          <a:p>
            <a:pPr algn="just" marL="626109" indent="-313054" lvl="1">
              <a:lnSpc>
                <a:spcPts val="3885"/>
              </a:lnSpc>
              <a:buFont typeface="Arial"/>
              <a:buChar char="•"/>
            </a:pPr>
            <a:r>
              <a:rPr lang="en-US" sz="2899">
                <a:solidFill>
                  <a:srgbClr val="1979EB"/>
                </a:solidFill>
                <a:latin typeface="Dekko"/>
                <a:ea typeface="Dekko"/>
                <a:cs typeface="Dekko"/>
                <a:sym typeface="Dekko"/>
              </a:rPr>
              <a:t>Opportunities:</a:t>
            </a:r>
            <a:r>
              <a:rPr lang="en-US" sz="2899">
                <a:solidFill>
                  <a:srgbClr val="000000"/>
                </a:solidFill>
                <a:latin typeface="Dekko"/>
                <a:ea typeface="Dekko"/>
                <a:cs typeface="Dekko"/>
                <a:sym typeface="Dekko"/>
              </a:rPr>
              <a:t> Global Reach &amp; Market Expansion, Cost Efficiency, Engagement with customers etc.</a:t>
            </a:r>
          </a:p>
        </p:txBody>
      </p:sp>
      <p:sp>
        <p:nvSpPr>
          <p:cNvPr name="Freeform 9" id="9"/>
          <p:cNvSpPr/>
          <p:nvPr/>
        </p:nvSpPr>
        <p:spPr>
          <a:xfrm flipH="false" flipV="false" rot="229631">
            <a:off x="9787896" y="3240665"/>
            <a:ext cx="5818520" cy="1660923"/>
          </a:xfrm>
          <a:custGeom>
            <a:avLst/>
            <a:gdLst/>
            <a:ahLst/>
            <a:cxnLst/>
            <a:rect r="r" b="b" t="t" l="l"/>
            <a:pathLst>
              <a:path h="1660923" w="5818520">
                <a:moveTo>
                  <a:pt x="0" y="0"/>
                </a:moveTo>
                <a:lnTo>
                  <a:pt x="5818521" y="0"/>
                </a:lnTo>
                <a:lnTo>
                  <a:pt x="5818521" y="1660923"/>
                </a:lnTo>
                <a:lnTo>
                  <a:pt x="0" y="1660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144000" y="3400873"/>
            <a:ext cx="6558071" cy="1282712"/>
          </a:xfrm>
          <a:prstGeom prst="rect">
            <a:avLst/>
          </a:prstGeom>
        </p:spPr>
        <p:txBody>
          <a:bodyPr anchor="t" rtlCol="false" tIns="0" lIns="0" bIns="0" rIns="0">
            <a:spAutoFit/>
          </a:bodyPr>
          <a:lstStyle/>
          <a:p>
            <a:pPr algn="ctr">
              <a:lnSpc>
                <a:spcPts val="9478"/>
              </a:lnSpc>
              <a:spcBef>
                <a:spcPct val="0"/>
              </a:spcBef>
            </a:pPr>
            <a:r>
              <a:rPr lang="en-US" sz="6770">
                <a:solidFill>
                  <a:srgbClr val="000000"/>
                </a:solidFill>
                <a:latin typeface="Ballpoint"/>
                <a:ea typeface="Ballpoint"/>
                <a:cs typeface="Ballpoint"/>
                <a:sym typeface="Ballpoint"/>
              </a:rPr>
              <a:t>Findings</a:t>
            </a:r>
          </a:p>
        </p:txBody>
      </p:sp>
      <p:sp>
        <p:nvSpPr>
          <p:cNvPr name="TextBox 11" id="11"/>
          <p:cNvSpPr txBox="true"/>
          <p:nvPr/>
        </p:nvSpPr>
        <p:spPr>
          <a:xfrm rot="0">
            <a:off x="2942157" y="114733"/>
            <a:ext cx="11917979" cy="2428174"/>
          </a:xfrm>
          <a:prstGeom prst="rect">
            <a:avLst/>
          </a:prstGeom>
        </p:spPr>
        <p:txBody>
          <a:bodyPr anchor="t" rtlCol="false" tIns="0" lIns="0" bIns="0" rIns="0">
            <a:spAutoFit/>
          </a:bodyPr>
          <a:lstStyle/>
          <a:p>
            <a:pPr algn="ctr">
              <a:lnSpc>
                <a:spcPts val="17888"/>
              </a:lnSpc>
              <a:spcBef>
                <a:spcPct val="0"/>
              </a:spcBef>
            </a:pPr>
            <a:r>
              <a:rPr lang="en-US" sz="12777">
                <a:solidFill>
                  <a:srgbClr val="000000"/>
                </a:solidFill>
                <a:latin typeface="Ballpoint"/>
                <a:ea typeface="Ballpoint"/>
                <a:cs typeface="Ballpoint"/>
                <a:sym typeface="Ballpoint"/>
              </a:rPr>
              <a:t>Research and Findings</a:t>
            </a:r>
          </a:p>
        </p:txBody>
      </p:sp>
      <p:sp>
        <p:nvSpPr>
          <p:cNvPr name="TextBox 12" id="12"/>
          <p:cNvSpPr txBox="true"/>
          <p:nvPr/>
        </p:nvSpPr>
        <p:spPr>
          <a:xfrm rot="0">
            <a:off x="1392385" y="5179332"/>
            <a:ext cx="7508761" cy="2845562"/>
          </a:xfrm>
          <a:prstGeom prst="rect">
            <a:avLst/>
          </a:prstGeom>
        </p:spPr>
        <p:txBody>
          <a:bodyPr anchor="t" rtlCol="false" tIns="0" lIns="0" bIns="0" rIns="0">
            <a:spAutoFit/>
          </a:bodyPr>
          <a:lstStyle/>
          <a:p>
            <a:pPr algn="just">
              <a:lnSpc>
                <a:spcPts val="3799"/>
              </a:lnSpc>
            </a:pPr>
            <a:r>
              <a:rPr lang="en-US" sz="2900">
                <a:solidFill>
                  <a:srgbClr val="000000"/>
                </a:solidFill>
                <a:latin typeface="Dekko"/>
                <a:ea typeface="Dekko"/>
                <a:cs typeface="Dekko"/>
                <a:sym typeface="Dekko"/>
              </a:rPr>
              <a:t>This study employs a mixed-methods design to investigate the effectiveness, challenges, and opportunities of digital marketing. Through qualitative research, content analysis and case study  this study studies the gist matter on digital marketing.</a:t>
            </a:r>
          </a:p>
        </p:txBody>
      </p:sp>
      <p:sp>
        <p:nvSpPr>
          <p:cNvPr name="TextBox 13" id="13"/>
          <p:cNvSpPr txBox="true"/>
          <p:nvPr/>
        </p:nvSpPr>
        <p:spPr>
          <a:xfrm rot="0">
            <a:off x="3602162" y="3572134"/>
            <a:ext cx="4484495" cy="887143"/>
          </a:xfrm>
          <a:prstGeom prst="rect">
            <a:avLst/>
          </a:prstGeom>
        </p:spPr>
        <p:txBody>
          <a:bodyPr anchor="t" rtlCol="false" tIns="0" lIns="0" bIns="0" rIns="0">
            <a:spAutoFit/>
          </a:bodyPr>
          <a:lstStyle/>
          <a:p>
            <a:pPr algn="ctr">
              <a:lnSpc>
                <a:spcPts val="6557"/>
              </a:lnSpc>
              <a:spcBef>
                <a:spcPct val="0"/>
              </a:spcBef>
            </a:pPr>
            <a:r>
              <a:rPr lang="en-US" sz="4683">
                <a:solidFill>
                  <a:srgbClr val="000000"/>
                </a:solidFill>
                <a:latin typeface="Ballpoint"/>
                <a:ea typeface="Ballpoint"/>
                <a:cs typeface="Ballpoint"/>
                <a:sym typeface="Ballpoint"/>
              </a:rPr>
              <a:t>Research Methodology</a:t>
            </a:r>
          </a:p>
        </p:txBody>
      </p:sp>
      <p:grpSp>
        <p:nvGrpSpPr>
          <p:cNvPr name="Group 14" id="14"/>
          <p:cNvGrpSpPr/>
          <p:nvPr/>
        </p:nvGrpSpPr>
        <p:grpSpPr>
          <a:xfrm rot="0">
            <a:off x="2296818" y="2284076"/>
            <a:ext cx="13978685" cy="550683"/>
            <a:chOff x="0" y="0"/>
            <a:chExt cx="18638247" cy="734244"/>
          </a:xfrm>
        </p:grpSpPr>
        <p:sp>
          <p:nvSpPr>
            <p:cNvPr name="Freeform 15" id="15"/>
            <p:cNvSpPr/>
            <p:nvPr/>
          </p:nvSpPr>
          <p:spPr>
            <a:xfrm flipH="false" flipV="false" rot="0">
              <a:off x="0" y="0"/>
              <a:ext cx="18638247" cy="406653"/>
            </a:xfrm>
            <a:custGeom>
              <a:avLst/>
              <a:gdLst/>
              <a:ahLst/>
              <a:cxnLst/>
              <a:rect r="r" b="b" t="t" l="l"/>
              <a:pathLst>
                <a:path h="406653" w="18638247">
                  <a:moveTo>
                    <a:pt x="0" y="0"/>
                  </a:moveTo>
                  <a:lnTo>
                    <a:pt x="18638247" y="0"/>
                  </a:lnTo>
                  <a:lnTo>
                    <a:pt x="18638247" y="406653"/>
                  </a:lnTo>
                  <a:lnTo>
                    <a:pt x="0" y="406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309056" y="406653"/>
              <a:ext cx="15014596" cy="327591"/>
            </a:xfrm>
            <a:custGeom>
              <a:avLst/>
              <a:gdLst/>
              <a:ahLst/>
              <a:cxnLst/>
              <a:rect r="r" b="b" t="t" l="l"/>
              <a:pathLst>
                <a:path h="327591" w="15014596">
                  <a:moveTo>
                    <a:pt x="0" y="0"/>
                  </a:moveTo>
                  <a:lnTo>
                    <a:pt x="15014596" y="0"/>
                  </a:lnTo>
                  <a:lnTo>
                    <a:pt x="15014596" y="327591"/>
                  </a:lnTo>
                  <a:lnTo>
                    <a:pt x="0" y="3275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7" id="17"/>
          <p:cNvSpPr/>
          <p:nvPr/>
        </p:nvSpPr>
        <p:spPr>
          <a:xfrm flipH="false" flipV="false" rot="101840">
            <a:off x="82863" y="417618"/>
            <a:ext cx="2619043" cy="2830007"/>
          </a:xfrm>
          <a:custGeom>
            <a:avLst/>
            <a:gdLst/>
            <a:ahLst/>
            <a:cxnLst/>
            <a:rect r="r" b="b" t="t" l="l"/>
            <a:pathLst>
              <a:path h="2830007" w="2619043">
                <a:moveTo>
                  <a:pt x="0" y="0"/>
                </a:moveTo>
                <a:lnTo>
                  <a:pt x="2619043" y="0"/>
                </a:lnTo>
                <a:lnTo>
                  <a:pt x="2619043" y="2830007"/>
                </a:lnTo>
                <a:lnTo>
                  <a:pt x="0" y="2830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247732">
            <a:off x="2183494" y="16517"/>
            <a:ext cx="4510414" cy="4497284"/>
          </a:xfrm>
          <a:custGeom>
            <a:avLst/>
            <a:gdLst/>
            <a:ahLst/>
            <a:cxnLst/>
            <a:rect r="r" b="b" t="t" l="l"/>
            <a:pathLst>
              <a:path h="4497284" w="4510414">
                <a:moveTo>
                  <a:pt x="0" y="0"/>
                </a:moveTo>
                <a:lnTo>
                  <a:pt x="4510415" y="0"/>
                </a:lnTo>
                <a:lnTo>
                  <a:pt x="4510415" y="4497284"/>
                </a:lnTo>
                <a:lnTo>
                  <a:pt x="0" y="4497284"/>
                </a:lnTo>
                <a:lnTo>
                  <a:pt x="0" y="0"/>
                </a:lnTo>
                <a:close/>
              </a:path>
            </a:pathLst>
          </a:custGeom>
          <a:blipFill>
            <a:blip r:embed="rId3"/>
            <a:stretch>
              <a:fillRect l="0" t="0" r="0" b="0"/>
            </a:stretch>
          </a:blipFill>
        </p:spPr>
      </p:sp>
      <p:sp>
        <p:nvSpPr>
          <p:cNvPr name="Freeform 4" id="4"/>
          <p:cNvSpPr/>
          <p:nvPr/>
        </p:nvSpPr>
        <p:spPr>
          <a:xfrm flipH="false" flipV="false" rot="-917616">
            <a:off x="171978" y="2975727"/>
            <a:ext cx="4693491" cy="4679827"/>
          </a:xfrm>
          <a:custGeom>
            <a:avLst/>
            <a:gdLst/>
            <a:ahLst/>
            <a:cxnLst/>
            <a:rect r="r" b="b" t="t" l="l"/>
            <a:pathLst>
              <a:path h="4679827" w="4693491">
                <a:moveTo>
                  <a:pt x="0" y="0"/>
                </a:moveTo>
                <a:lnTo>
                  <a:pt x="4693491" y="0"/>
                </a:lnTo>
                <a:lnTo>
                  <a:pt x="4693491" y="4679827"/>
                </a:lnTo>
                <a:lnTo>
                  <a:pt x="0" y="4679827"/>
                </a:lnTo>
                <a:lnTo>
                  <a:pt x="0" y="0"/>
                </a:lnTo>
                <a:close/>
              </a:path>
            </a:pathLst>
          </a:custGeom>
          <a:blipFill>
            <a:blip r:embed="rId3"/>
            <a:stretch>
              <a:fillRect l="0" t="0" r="0" b="0"/>
            </a:stretch>
          </a:blipFill>
        </p:spPr>
      </p:sp>
      <p:sp>
        <p:nvSpPr>
          <p:cNvPr name="Freeform 5" id="5"/>
          <p:cNvSpPr/>
          <p:nvPr/>
        </p:nvSpPr>
        <p:spPr>
          <a:xfrm flipH="false" flipV="false" rot="-917616">
            <a:off x="2236425" y="5908018"/>
            <a:ext cx="4595062" cy="4581685"/>
          </a:xfrm>
          <a:custGeom>
            <a:avLst/>
            <a:gdLst/>
            <a:ahLst/>
            <a:cxnLst/>
            <a:rect r="r" b="b" t="t" l="l"/>
            <a:pathLst>
              <a:path h="4581685" w="4595062">
                <a:moveTo>
                  <a:pt x="0" y="0"/>
                </a:moveTo>
                <a:lnTo>
                  <a:pt x="4595063" y="0"/>
                </a:lnTo>
                <a:lnTo>
                  <a:pt x="4595063" y="4581685"/>
                </a:lnTo>
                <a:lnTo>
                  <a:pt x="0" y="4581685"/>
                </a:lnTo>
                <a:lnTo>
                  <a:pt x="0" y="0"/>
                </a:lnTo>
                <a:close/>
              </a:path>
            </a:pathLst>
          </a:custGeom>
          <a:blipFill>
            <a:blip r:embed="rId3"/>
            <a:stretch>
              <a:fillRect l="0" t="0" r="0" b="0"/>
            </a:stretch>
          </a:blipFill>
        </p:spPr>
      </p:sp>
      <p:sp>
        <p:nvSpPr>
          <p:cNvPr name="Freeform 6" id="6"/>
          <p:cNvSpPr/>
          <p:nvPr/>
        </p:nvSpPr>
        <p:spPr>
          <a:xfrm flipH="false" flipV="false" rot="-619618">
            <a:off x="11654757" y="-168543"/>
            <a:ext cx="4510414" cy="4497284"/>
          </a:xfrm>
          <a:custGeom>
            <a:avLst/>
            <a:gdLst/>
            <a:ahLst/>
            <a:cxnLst/>
            <a:rect r="r" b="b" t="t" l="l"/>
            <a:pathLst>
              <a:path h="4497284" w="4510414">
                <a:moveTo>
                  <a:pt x="0" y="0"/>
                </a:moveTo>
                <a:lnTo>
                  <a:pt x="4510415" y="0"/>
                </a:lnTo>
                <a:lnTo>
                  <a:pt x="4510415" y="4497283"/>
                </a:lnTo>
                <a:lnTo>
                  <a:pt x="0" y="4497283"/>
                </a:lnTo>
                <a:lnTo>
                  <a:pt x="0" y="0"/>
                </a:lnTo>
                <a:close/>
              </a:path>
            </a:pathLst>
          </a:custGeom>
          <a:blipFill>
            <a:blip r:embed="rId3"/>
            <a:stretch>
              <a:fillRect l="0" t="0" r="0" b="0"/>
            </a:stretch>
          </a:blipFill>
        </p:spPr>
      </p:sp>
      <p:sp>
        <p:nvSpPr>
          <p:cNvPr name="Freeform 7" id="7"/>
          <p:cNvSpPr/>
          <p:nvPr/>
        </p:nvSpPr>
        <p:spPr>
          <a:xfrm flipH="false" flipV="false" rot="-917616">
            <a:off x="13369572" y="2960235"/>
            <a:ext cx="4724565" cy="4710811"/>
          </a:xfrm>
          <a:custGeom>
            <a:avLst/>
            <a:gdLst/>
            <a:ahLst/>
            <a:cxnLst/>
            <a:rect r="r" b="b" t="t" l="l"/>
            <a:pathLst>
              <a:path h="4710811" w="4724565">
                <a:moveTo>
                  <a:pt x="0" y="0"/>
                </a:moveTo>
                <a:lnTo>
                  <a:pt x="4724566" y="0"/>
                </a:lnTo>
                <a:lnTo>
                  <a:pt x="4724566" y="4710812"/>
                </a:lnTo>
                <a:lnTo>
                  <a:pt x="0" y="4710812"/>
                </a:lnTo>
                <a:lnTo>
                  <a:pt x="0" y="0"/>
                </a:lnTo>
                <a:close/>
              </a:path>
            </a:pathLst>
          </a:custGeom>
          <a:blipFill>
            <a:blip r:embed="rId3"/>
            <a:stretch>
              <a:fillRect l="0" t="0" r="0" b="0"/>
            </a:stretch>
          </a:blipFill>
        </p:spPr>
      </p:sp>
      <p:sp>
        <p:nvSpPr>
          <p:cNvPr name="Freeform 8" id="8"/>
          <p:cNvSpPr/>
          <p:nvPr/>
        </p:nvSpPr>
        <p:spPr>
          <a:xfrm flipH="false" flipV="false" rot="-264119">
            <a:off x="11418116" y="5934243"/>
            <a:ext cx="4484678" cy="4471622"/>
          </a:xfrm>
          <a:custGeom>
            <a:avLst/>
            <a:gdLst/>
            <a:ahLst/>
            <a:cxnLst/>
            <a:rect r="r" b="b" t="t" l="l"/>
            <a:pathLst>
              <a:path h="4471622" w="4484678">
                <a:moveTo>
                  <a:pt x="0" y="0"/>
                </a:moveTo>
                <a:lnTo>
                  <a:pt x="4484678" y="0"/>
                </a:lnTo>
                <a:lnTo>
                  <a:pt x="4484678" y="4471622"/>
                </a:lnTo>
                <a:lnTo>
                  <a:pt x="0" y="4471622"/>
                </a:lnTo>
                <a:lnTo>
                  <a:pt x="0" y="0"/>
                </a:lnTo>
                <a:close/>
              </a:path>
            </a:pathLst>
          </a:custGeom>
          <a:blipFill>
            <a:blip r:embed="rId3"/>
            <a:stretch>
              <a:fillRect l="0" t="0" r="0" b="0"/>
            </a:stretch>
          </a:blipFill>
        </p:spPr>
      </p:sp>
      <p:sp>
        <p:nvSpPr>
          <p:cNvPr name="Freeform 9" id="9"/>
          <p:cNvSpPr/>
          <p:nvPr/>
        </p:nvSpPr>
        <p:spPr>
          <a:xfrm flipH="false" flipV="false" rot="-4859083">
            <a:off x="5577672" y="4198656"/>
            <a:ext cx="536973" cy="1747546"/>
          </a:xfrm>
          <a:custGeom>
            <a:avLst/>
            <a:gdLst/>
            <a:ahLst/>
            <a:cxnLst/>
            <a:rect r="r" b="b" t="t" l="l"/>
            <a:pathLst>
              <a:path h="1747546" w="536973">
                <a:moveTo>
                  <a:pt x="0" y="0"/>
                </a:moveTo>
                <a:lnTo>
                  <a:pt x="536974" y="0"/>
                </a:lnTo>
                <a:lnTo>
                  <a:pt x="536974"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833775">
            <a:off x="6751056" y="1320748"/>
            <a:ext cx="536973" cy="1747546"/>
          </a:xfrm>
          <a:custGeom>
            <a:avLst/>
            <a:gdLst/>
            <a:ahLst/>
            <a:cxnLst/>
            <a:rect r="r" b="b" t="t" l="l"/>
            <a:pathLst>
              <a:path h="1747546" w="536973">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7085958">
            <a:off x="7272481" y="7165031"/>
            <a:ext cx="536973" cy="1747546"/>
          </a:xfrm>
          <a:custGeom>
            <a:avLst/>
            <a:gdLst/>
            <a:ahLst/>
            <a:cxnLst/>
            <a:rect r="r" b="b" t="t" l="l"/>
            <a:pathLst>
              <a:path h="1747546" w="536973">
                <a:moveTo>
                  <a:pt x="0" y="0"/>
                </a:moveTo>
                <a:lnTo>
                  <a:pt x="536973" y="0"/>
                </a:lnTo>
                <a:lnTo>
                  <a:pt x="536973"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940916">
            <a:off x="12280940" y="4251020"/>
            <a:ext cx="536973" cy="1747546"/>
          </a:xfrm>
          <a:custGeom>
            <a:avLst/>
            <a:gdLst/>
            <a:ahLst/>
            <a:cxnLst/>
            <a:rect r="r" b="b" t="t" l="l"/>
            <a:pathLst>
              <a:path h="1747546" w="536973">
                <a:moveTo>
                  <a:pt x="0" y="0"/>
                </a:moveTo>
                <a:lnTo>
                  <a:pt x="536973" y="0"/>
                </a:lnTo>
                <a:lnTo>
                  <a:pt x="536973" y="1747545"/>
                </a:lnTo>
                <a:lnTo>
                  <a:pt x="0" y="174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573135">
            <a:off x="10740923" y="7525745"/>
            <a:ext cx="536973" cy="1747546"/>
          </a:xfrm>
          <a:custGeom>
            <a:avLst/>
            <a:gdLst/>
            <a:ahLst/>
            <a:cxnLst/>
            <a:rect r="r" b="b" t="t" l="l"/>
            <a:pathLst>
              <a:path h="1747546" w="536973">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3747085">
            <a:off x="10898460" y="1452601"/>
            <a:ext cx="536973" cy="1747546"/>
          </a:xfrm>
          <a:custGeom>
            <a:avLst/>
            <a:gdLst/>
            <a:ahLst/>
            <a:cxnLst/>
            <a:rect r="r" b="b" t="t" l="l"/>
            <a:pathLst>
              <a:path h="1747546" w="536973">
                <a:moveTo>
                  <a:pt x="0" y="0"/>
                </a:moveTo>
                <a:lnTo>
                  <a:pt x="536973" y="0"/>
                </a:lnTo>
                <a:lnTo>
                  <a:pt x="536973" y="1747546"/>
                </a:lnTo>
                <a:lnTo>
                  <a:pt x="0" y="1747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1362654">
            <a:off x="6801037" y="2606919"/>
            <a:ext cx="4796878" cy="5003920"/>
          </a:xfrm>
          <a:custGeom>
            <a:avLst/>
            <a:gdLst/>
            <a:ahLst/>
            <a:cxnLst/>
            <a:rect r="r" b="b" t="t" l="l"/>
            <a:pathLst>
              <a:path h="5003920" w="4796878">
                <a:moveTo>
                  <a:pt x="0" y="0"/>
                </a:moveTo>
                <a:lnTo>
                  <a:pt x="4796879" y="0"/>
                </a:lnTo>
                <a:lnTo>
                  <a:pt x="4796879" y="5003920"/>
                </a:lnTo>
                <a:lnTo>
                  <a:pt x="0" y="5003920"/>
                </a:lnTo>
                <a:lnTo>
                  <a:pt x="0" y="0"/>
                </a:lnTo>
                <a:close/>
              </a:path>
            </a:pathLst>
          </a:custGeom>
          <a:blipFill>
            <a:blip r:embed="rId6"/>
            <a:stretch>
              <a:fillRect l="-10150" t="0" r="-10150" b="-9491"/>
            </a:stretch>
          </a:blipFill>
        </p:spPr>
      </p:sp>
      <p:sp>
        <p:nvSpPr>
          <p:cNvPr name="TextBox 16" id="16"/>
          <p:cNvSpPr txBox="true"/>
          <p:nvPr/>
        </p:nvSpPr>
        <p:spPr>
          <a:xfrm rot="-89699">
            <a:off x="5859226" y="3970456"/>
            <a:ext cx="6741233" cy="1832595"/>
          </a:xfrm>
          <a:prstGeom prst="rect">
            <a:avLst/>
          </a:prstGeom>
        </p:spPr>
        <p:txBody>
          <a:bodyPr anchor="t" rtlCol="false" tIns="0" lIns="0" bIns="0" rIns="0">
            <a:spAutoFit/>
          </a:bodyPr>
          <a:lstStyle/>
          <a:p>
            <a:pPr algn="ctr">
              <a:lnSpc>
                <a:spcPts val="13440"/>
              </a:lnSpc>
              <a:spcBef>
                <a:spcPct val="0"/>
              </a:spcBef>
            </a:pPr>
            <a:r>
              <a:rPr lang="en-US" sz="9600">
                <a:solidFill>
                  <a:srgbClr val="000000"/>
                </a:solidFill>
                <a:latin typeface="Ballpoint"/>
                <a:ea typeface="Ballpoint"/>
                <a:cs typeface="Ballpoint"/>
                <a:sym typeface="Ballpoint"/>
              </a:rPr>
              <a:t>Opportunities</a:t>
            </a:r>
          </a:p>
        </p:txBody>
      </p:sp>
      <p:sp>
        <p:nvSpPr>
          <p:cNvPr name="Freeform 17" id="17"/>
          <p:cNvSpPr/>
          <p:nvPr/>
        </p:nvSpPr>
        <p:spPr>
          <a:xfrm flipH="false" flipV="false" rot="488334">
            <a:off x="7303611" y="5373333"/>
            <a:ext cx="3788362" cy="737009"/>
          </a:xfrm>
          <a:custGeom>
            <a:avLst/>
            <a:gdLst/>
            <a:ahLst/>
            <a:cxnLst/>
            <a:rect r="r" b="b" t="t" l="l"/>
            <a:pathLst>
              <a:path h="737009" w="3788362">
                <a:moveTo>
                  <a:pt x="0" y="0"/>
                </a:moveTo>
                <a:lnTo>
                  <a:pt x="3788363" y="0"/>
                </a:lnTo>
                <a:lnTo>
                  <a:pt x="3788363" y="737009"/>
                </a:lnTo>
                <a:lnTo>
                  <a:pt x="0" y="7370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8136058" y="2108889"/>
            <a:ext cx="3986695" cy="2561451"/>
          </a:xfrm>
          <a:custGeom>
            <a:avLst/>
            <a:gdLst/>
            <a:ahLst/>
            <a:cxnLst/>
            <a:rect r="r" b="b" t="t" l="l"/>
            <a:pathLst>
              <a:path h="2561451" w="3986695">
                <a:moveTo>
                  <a:pt x="0" y="0"/>
                </a:moveTo>
                <a:lnTo>
                  <a:pt x="3986695" y="0"/>
                </a:lnTo>
                <a:lnTo>
                  <a:pt x="3986695" y="2561451"/>
                </a:lnTo>
                <a:lnTo>
                  <a:pt x="0" y="2561451"/>
                </a:lnTo>
                <a:lnTo>
                  <a:pt x="0" y="0"/>
                </a:lnTo>
                <a:close/>
              </a:path>
            </a:pathLst>
          </a:custGeom>
          <a:blipFill>
            <a:blip r:embed="rId9"/>
            <a:stretch>
              <a:fillRect l="0" t="0" r="0" b="0"/>
            </a:stretch>
          </a:blipFill>
        </p:spPr>
      </p:sp>
      <p:sp>
        <p:nvSpPr>
          <p:cNvPr name="Freeform 19" id="19"/>
          <p:cNvSpPr/>
          <p:nvPr/>
        </p:nvSpPr>
        <p:spPr>
          <a:xfrm flipH="false" flipV="false" rot="0">
            <a:off x="7019542" y="2194521"/>
            <a:ext cx="1954531" cy="2357439"/>
          </a:xfrm>
          <a:custGeom>
            <a:avLst/>
            <a:gdLst/>
            <a:ahLst/>
            <a:cxnLst/>
            <a:rect r="r" b="b" t="t" l="l"/>
            <a:pathLst>
              <a:path h="2357439" w="1954531">
                <a:moveTo>
                  <a:pt x="0" y="0"/>
                </a:moveTo>
                <a:lnTo>
                  <a:pt x="1954532" y="0"/>
                </a:lnTo>
                <a:lnTo>
                  <a:pt x="1954532" y="2357439"/>
                </a:lnTo>
                <a:lnTo>
                  <a:pt x="0" y="23574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402067">
            <a:off x="2652066" y="873314"/>
            <a:ext cx="3574208" cy="795782"/>
          </a:xfrm>
          <a:prstGeom prst="rect">
            <a:avLst/>
          </a:prstGeom>
        </p:spPr>
        <p:txBody>
          <a:bodyPr anchor="t" rtlCol="false" tIns="0" lIns="0" bIns="0" rIns="0">
            <a:spAutoFit/>
          </a:bodyPr>
          <a:lstStyle/>
          <a:p>
            <a:pPr algn="ctr">
              <a:lnSpc>
                <a:spcPts val="5763"/>
              </a:lnSpc>
            </a:pPr>
            <a:r>
              <a:rPr lang="en-US" sz="4399">
                <a:solidFill>
                  <a:srgbClr val="000000"/>
                </a:solidFill>
                <a:latin typeface="Ballpoint"/>
                <a:ea typeface="Ballpoint"/>
                <a:cs typeface="Ballpoint"/>
                <a:sym typeface="Ballpoint"/>
              </a:rPr>
              <a:t>Global Reach</a:t>
            </a:r>
          </a:p>
        </p:txBody>
      </p:sp>
      <p:sp>
        <p:nvSpPr>
          <p:cNvPr name="TextBox 21" id="21"/>
          <p:cNvSpPr txBox="true"/>
          <p:nvPr/>
        </p:nvSpPr>
        <p:spPr>
          <a:xfrm rot="-221758">
            <a:off x="624883" y="3816390"/>
            <a:ext cx="3706955" cy="787654"/>
          </a:xfrm>
          <a:prstGeom prst="rect">
            <a:avLst/>
          </a:prstGeom>
        </p:spPr>
        <p:txBody>
          <a:bodyPr anchor="t" rtlCol="false" tIns="0" lIns="0" bIns="0" rIns="0">
            <a:spAutoFit/>
          </a:bodyPr>
          <a:lstStyle/>
          <a:p>
            <a:pPr algn="ctr">
              <a:lnSpc>
                <a:spcPts val="5632"/>
              </a:lnSpc>
            </a:pPr>
            <a:r>
              <a:rPr lang="en-US" sz="4299">
                <a:solidFill>
                  <a:srgbClr val="000000"/>
                </a:solidFill>
                <a:latin typeface="Ballpoint"/>
                <a:ea typeface="Ballpoint"/>
                <a:cs typeface="Ballpoint"/>
                <a:sym typeface="Ballpoint"/>
              </a:rPr>
              <a:t>Cost-Effectiveness</a:t>
            </a:r>
          </a:p>
        </p:txBody>
      </p:sp>
      <p:sp>
        <p:nvSpPr>
          <p:cNvPr name="TextBox 22" id="22"/>
          <p:cNvSpPr txBox="true"/>
          <p:nvPr/>
        </p:nvSpPr>
        <p:spPr>
          <a:xfrm rot="-274206">
            <a:off x="2520393" y="6823473"/>
            <a:ext cx="3812127" cy="717042"/>
          </a:xfrm>
          <a:prstGeom prst="rect">
            <a:avLst/>
          </a:prstGeom>
        </p:spPr>
        <p:txBody>
          <a:bodyPr anchor="t" rtlCol="false" tIns="0" lIns="0" bIns="0" rIns="0">
            <a:spAutoFit/>
          </a:bodyPr>
          <a:lstStyle/>
          <a:p>
            <a:pPr algn="ctr">
              <a:lnSpc>
                <a:spcPts val="5108"/>
              </a:lnSpc>
            </a:pPr>
            <a:r>
              <a:rPr lang="en-US" sz="3899">
                <a:solidFill>
                  <a:srgbClr val="000000"/>
                </a:solidFill>
                <a:latin typeface="Ballpoint"/>
                <a:ea typeface="Ballpoint"/>
                <a:cs typeface="Ballpoint"/>
                <a:sym typeface="Ballpoint"/>
              </a:rPr>
              <a:t>Customer Engagement </a:t>
            </a:r>
          </a:p>
        </p:txBody>
      </p:sp>
      <p:sp>
        <p:nvSpPr>
          <p:cNvPr name="TextBox 23" id="23"/>
          <p:cNvSpPr txBox="true"/>
          <p:nvPr/>
        </p:nvSpPr>
        <p:spPr>
          <a:xfrm rot="30181">
            <a:off x="12123222" y="802016"/>
            <a:ext cx="3574208" cy="787654"/>
          </a:xfrm>
          <a:prstGeom prst="rect">
            <a:avLst/>
          </a:prstGeom>
        </p:spPr>
        <p:txBody>
          <a:bodyPr anchor="t" rtlCol="false" tIns="0" lIns="0" bIns="0" rIns="0">
            <a:spAutoFit/>
          </a:bodyPr>
          <a:lstStyle/>
          <a:p>
            <a:pPr algn="ctr">
              <a:lnSpc>
                <a:spcPts val="5632"/>
              </a:lnSpc>
            </a:pPr>
            <a:r>
              <a:rPr lang="en-US" sz="4299">
                <a:solidFill>
                  <a:srgbClr val="000000"/>
                </a:solidFill>
                <a:latin typeface="Ballpoint"/>
                <a:ea typeface="Ballpoint"/>
                <a:cs typeface="Ballpoint"/>
                <a:sym typeface="Ballpoint"/>
              </a:rPr>
              <a:t>Targeted Advertising</a:t>
            </a:r>
          </a:p>
        </p:txBody>
      </p:sp>
      <p:sp>
        <p:nvSpPr>
          <p:cNvPr name="TextBox 24" id="24"/>
          <p:cNvSpPr txBox="true"/>
          <p:nvPr/>
        </p:nvSpPr>
        <p:spPr>
          <a:xfrm rot="-328066">
            <a:off x="13827093" y="3832751"/>
            <a:ext cx="3731498" cy="858266"/>
          </a:xfrm>
          <a:prstGeom prst="rect">
            <a:avLst/>
          </a:prstGeom>
        </p:spPr>
        <p:txBody>
          <a:bodyPr anchor="t" rtlCol="false" tIns="0" lIns="0" bIns="0" rIns="0">
            <a:spAutoFit/>
          </a:bodyPr>
          <a:lstStyle/>
          <a:p>
            <a:pPr algn="ctr">
              <a:lnSpc>
                <a:spcPts val="6156"/>
              </a:lnSpc>
            </a:pPr>
            <a:r>
              <a:rPr lang="en-US" sz="4699">
                <a:solidFill>
                  <a:srgbClr val="000000"/>
                </a:solidFill>
                <a:latin typeface="Ballpoint"/>
                <a:ea typeface="Ballpoint"/>
                <a:cs typeface="Ballpoint"/>
                <a:sym typeface="Ballpoint"/>
              </a:rPr>
              <a:t>Brand Awareness</a:t>
            </a:r>
          </a:p>
        </p:txBody>
      </p:sp>
      <p:sp>
        <p:nvSpPr>
          <p:cNvPr name="TextBox 25" id="25"/>
          <p:cNvSpPr txBox="true"/>
          <p:nvPr/>
        </p:nvSpPr>
        <p:spPr>
          <a:xfrm rot="388450">
            <a:off x="12097399" y="6878668"/>
            <a:ext cx="3346881" cy="653999"/>
          </a:xfrm>
          <a:prstGeom prst="rect">
            <a:avLst/>
          </a:prstGeom>
        </p:spPr>
        <p:txBody>
          <a:bodyPr anchor="t" rtlCol="false" tIns="0" lIns="0" bIns="0" rIns="0">
            <a:spAutoFit/>
          </a:bodyPr>
          <a:lstStyle/>
          <a:p>
            <a:pPr algn="ctr">
              <a:lnSpc>
                <a:spcPts val="4768"/>
              </a:lnSpc>
            </a:pPr>
            <a:r>
              <a:rPr lang="en-US" sz="3639">
                <a:solidFill>
                  <a:srgbClr val="000000"/>
                </a:solidFill>
                <a:latin typeface="Ballpoint"/>
                <a:ea typeface="Ballpoint"/>
                <a:cs typeface="Ballpoint"/>
                <a:sym typeface="Ballpoint"/>
              </a:rPr>
              <a:t>Competitive Advantage</a:t>
            </a:r>
          </a:p>
        </p:txBody>
      </p:sp>
      <p:sp>
        <p:nvSpPr>
          <p:cNvPr name="TextBox 26" id="26"/>
          <p:cNvSpPr txBox="true"/>
          <p:nvPr/>
        </p:nvSpPr>
        <p:spPr>
          <a:xfrm rot="-295697">
            <a:off x="2713858" y="7687080"/>
            <a:ext cx="3583194" cy="1632275"/>
          </a:xfrm>
          <a:prstGeom prst="rect">
            <a:avLst/>
          </a:prstGeom>
        </p:spPr>
        <p:txBody>
          <a:bodyPr anchor="t" rtlCol="false" tIns="0" lIns="0" bIns="0" rIns="0">
            <a:spAutoFit/>
          </a:bodyPr>
          <a:lstStyle/>
          <a:p>
            <a:pPr algn="ctr">
              <a:lnSpc>
                <a:spcPts val="3244"/>
              </a:lnSpc>
            </a:pPr>
            <a:r>
              <a:rPr lang="en-US" sz="2476">
                <a:solidFill>
                  <a:srgbClr val="000000"/>
                </a:solidFill>
                <a:latin typeface="Dekko"/>
                <a:ea typeface="Dekko"/>
                <a:cs typeface="Dekko"/>
                <a:sym typeface="Dekko"/>
              </a:rPr>
              <a:t>Interactive content, social media, and personalized marketing enhance customer relationships.</a:t>
            </a:r>
          </a:p>
        </p:txBody>
      </p:sp>
      <p:sp>
        <p:nvSpPr>
          <p:cNvPr name="TextBox 27" id="27"/>
          <p:cNvSpPr txBox="true"/>
          <p:nvPr/>
        </p:nvSpPr>
        <p:spPr>
          <a:xfrm rot="-295697">
            <a:off x="711683" y="4784377"/>
            <a:ext cx="3610807" cy="1678823"/>
          </a:xfrm>
          <a:prstGeom prst="rect">
            <a:avLst/>
          </a:prstGeom>
        </p:spPr>
        <p:txBody>
          <a:bodyPr anchor="t" rtlCol="false" tIns="0" lIns="0" bIns="0" rIns="0">
            <a:spAutoFit/>
          </a:bodyPr>
          <a:lstStyle/>
          <a:p>
            <a:pPr algn="ctr">
              <a:lnSpc>
                <a:spcPts val="3345"/>
              </a:lnSpc>
            </a:pPr>
            <a:r>
              <a:rPr lang="en-US" sz="2553">
                <a:solidFill>
                  <a:srgbClr val="000000"/>
                </a:solidFill>
                <a:latin typeface="Dekko"/>
                <a:ea typeface="Dekko"/>
                <a:cs typeface="Dekko"/>
                <a:sym typeface="Dekko"/>
              </a:rPr>
              <a:t>Online marketing strategies, like social media and email campaigns, offer high ROI at lower costs.</a:t>
            </a:r>
          </a:p>
        </p:txBody>
      </p:sp>
      <p:sp>
        <p:nvSpPr>
          <p:cNvPr name="TextBox 28" id="28"/>
          <p:cNvSpPr txBox="true"/>
          <p:nvPr/>
        </p:nvSpPr>
        <p:spPr>
          <a:xfrm rot="376462">
            <a:off x="2588398" y="1843869"/>
            <a:ext cx="3533067" cy="1669446"/>
          </a:xfrm>
          <a:prstGeom prst="rect">
            <a:avLst/>
          </a:prstGeom>
        </p:spPr>
        <p:txBody>
          <a:bodyPr anchor="t" rtlCol="false" tIns="0" lIns="0" bIns="0" rIns="0">
            <a:spAutoFit/>
          </a:bodyPr>
          <a:lstStyle/>
          <a:p>
            <a:pPr algn="ctr">
              <a:lnSpc>
                <a:spcPts val="3331"/>
              </a:lnSpc>
            </a:pPr>
            <a:r>
              <a:rPr lang="en-US" sz="2543">
                <a:solidFill>
                  <a:srgbClr val="000000"/>
                </a:solidFill>
                <a:latin typeface="Dekko"/>
                <a:ea typeface="Dekko"/>
                <a:cs typeface="Dekko"/>
                <a:sym typeface="Dekko"/>
              </a:rPr>
              <a:t>Businesses can connect with a vast audience beyond geographical limits at a lower cost.</a:t>
            </a:r>
          </a:p>
        </p:txBody>
      </p:sp>
      <p:sp>
        <p:nvSpPr>
          <p:cNvPr name="TextBox 29" id="29"/>
          <p:cNvSpPr txBox="true"/>
          <p:nvPr/>
        </p:nvSpPr>
        <p:spPr>
          <a:xfrm rot="361348">
            <a:off x="11828530" y="7694223"/>
            <a:ext cx="3555354" cy="1669678"/>
          </a:xfrm>
          <a:prstGeom prst="rect">
            <a:avLst/>
          </a:prstGeom>
        </p:spPr>
        <p:txBody>
          <a:bodyPr anchor="t" rtlCol="false" tIns="0" lIns="0" bIns="0" rIns="0">
            <a:spAutoFit/>
          </a:bodyPr>
          <a:lstStyle/>
          <a:p>
            <a:pPr algn="ctr">
              <a:lnSpc>
                <a:spcPts val="3309"/>
              </a:lnSpc>
            </a:pPr>
            <a:r>
              <a:rPr lang="en-US" sz="2526">
                <a:solidFill>
                  <a:srgbClr val="000000"/>
                </a:solidFill>
                <a:latin typeface="Dekko"/>
                <a:ea typeface="Dekko"/>
                <a:cs typeface="Dekko"/>
                <a:sym typeface="Dekko"/>
              </a:rPr>
              <a:t> A strong digital presence helps businesses stand out in a highly competitive market.</a:t>
            </a:r>
          </a:p>
        </p:txBody>
      </p:sp>
      <p:sp>
        <p:nvSpPr>
          <p:cNvPr name="TextBox 30" id="30"/>
          <p:cNvSpPr txBox="true"/>
          <p:nvPr/>
        </p:nvSpPr>
        <p:spPr>
          <a:xfrm rot="-295697">
            <a:off x="14068048" y="4790786"/>
            <a:ext cx="3537064" cy="1632310"/>
          </a:xfrm>
          <a:prstGeom prst="rect">
            <a:avLst/>
          </a:prstGeom>
        </p:spPr>
        <p:txBody>
          <a:bodyPr anchor="t" rtlCol="false" tIns="0" lIns="0" bIns="0" rIns="0">
            <a:spAutoFit/>
          </a:bodyPr>
          <a:lstStyle/>
          <a:p>
            <a:pPr algn="ctr">
              <a:lnSpc>
                <a:spcPts val="3241"/>
              </a:lnSpc>
            </a:pPr>
            <a:r>
              <a:rPr lang="en-US" sz="2474">
                <a:solidFill>
                  <a:srgbClr val="000000"/>
                </a:solidFill>
                <a:latin typeface="Dekko"/>
                <a:ea typeface="Dekko"/>
                <a:cs typeface="Dekko"/>
                <a:sym typeface="Dekko"/>
              </a:rPr>
              <a:t>SEO, content marketing, and influencer collaborations boost online visibility and credibility.</a:t>
            </a:r>
          </a:p>
        </p:txBody>
      </p:sp>
      <p:sp>
        <p:nvSpPr>
          <p:cNvPr name="TextBox 31" id="31"/>
          <p:cNvSpPr txBox="true"/>
          <p:nvPr/>
        </p:nvSpPr>
        <p:spPr>
          <a:xfrm rot="0">
            <a:off x="12122753" y="1687354"/>
            <a:ext cx="3576896" cy="1622469"/>
          </a:xfrm>
          <a:prstGeom prst="rect">
            <a:avLst/>
          </a:prstGeom>
        </p:spPr>
        <p:txBody>
          <a:bodyPr anchor="t" rtlCol="false" tIns="0" lIns="0" bIns="0" rIns="0">
            <a:spAutoFit/>
          </a:bodyPr>
          <a:lstStyle/>
          <a:p>
            <a:pPr algn="ctr">
              <a:lnSpc>
                <a:spcPts val="3270"/>
              </a:lnSpc>
            </a:pPr>
            <a:r>
              <a:rPr lang="en-US" sz="2496">
                <a:solidFill>
                  <a:srgbClr val="000000"/>
                </a:solidFill>
                <a:latin typeface="Dekko"/>
                <a:ea typeface="Dekko"/>
                <a:cs typeface="Dekko"/>
                <a:sym typeface="Dekko"/>
              </a:rPr>
              <a:t>Advanced data analytics allow precise targeting based on demographics, interests, and behaviors.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DAGd9EI_rZE</dc:identifier>
  <dcterms:modified xsi:type="dcterms:W3CDTF">2011-08-01T06:04:30Z</dcterms:modified>
  <cp:revision>1</cp:revision>
  <dc:title>Brown and Yellow Scrapbook Brainstorm Presentation</dc:title>
</cp:coreProperties>
</file>